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5" r:id="rId3"/>
    <p:sldId id="261" r:id="rId4"/>
    <p:sldId id="258" r:id="rId5"/>
    <p:sldId id="268" r:id="rId6"/>
    <p:sldId id="270" r:id="rId7"/>
    <p:sldId id="264" r:id="rId8"/>
    <p:sldId id="266" r:id="rId9"/>
    <p:sldId id="267" r:id="rId10"/>
    <p:sldId id="259" r:id="rId11"/>
  </p:sldIdLst>
  <p:sldSz cx="12192000" cy="6858000"/>
  <p:notesSz cx="6858000" cy="9144000"/>
  <p:defaultTextStyle>
    <a:defPPr>
      <a:defRPr lang="en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98"/>
    <p:restoredTop sz="93380"/>
  </p:normalViewPr>
  <p:slideViewPr>
    <p:cSldViewPr snapToGrid="0">
      <p:cViewPr varScale="1">
        <p:scale>
          <a:sx n="88" d="100"/>
          <a:sy n="88" d="100"/>
        </p:scale>
        <p:origin x="176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4" Type="http://schemas.openxmlformats.org/officeDocument/2006/relationships/image" Target="../media/image1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25BE6C4-83A8-4595-A30B-4860422282A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8E11AE-332F-4F42-A5D5-D494A01F86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 dirty="0"/>
            <a:t>Regional Differences: </a:t>
          </a:r>
          <a:r>
            <a:rPr lang="en-GB" dirty="0"/>
            <a:t>Each state exhibits different responses to environmental variables. For example, Andhra Pradesh and Kerala show more sensitivity to precipitation, whereas Bihar and Tamil Nadu are more influenced by temperature fluctuations.</a:t>
          </a:r>
          <a:endParaRPr lang="en-US" dirty="0"/>
        </a:p>
      </dgm:t>
    </dgm:pt>
    <dgm:pt modelId="{5C090341-B422-49D3-8748-9AF8A022373D}" type="parTrans" cxnId="{2B0B8014-D793-48D3-9164-D7F579C18308}">
      <dgm:prSet/>
      <dgm:spPr/>
      <dgm:t>
        <a:bodyPr/>
        <a:lstStyle/>
        <a:p>
          <a:endParaRPr lang="en-US"/>
        </a:p>
      </dgm:t>
    </dgm:pt>
    <dgm:pt modelId="{2B5992EF-23B8-4552-8744-4E7F8BE43F37}" type="sibTrans" cxnId="{2B0B8014-D793-48D3-9164-D7F579C18308}">
      <dgm:prSet/>
      <dgm:spPr/>
      <dgm:t>
        <a:bodyPr/>
        <a:lstStyle/>
        <a:p>
          <a:endParaRPr lang="en-US"/>
        </a:p>
      </dgm:t>
    </dgm:pt>
    <dgm:pt modelId="{12734F63-0522-4273-B5C6-9B7D4B2C34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 b="1"/>
            <a:t>Crop-Specific Variations: </a:t>
          </a:r>
          <a:r>
            <a:rPr lang="en-GB"/>
            <a:t>Certain crops, such as rice and wheat, are more resilient to wind speed, while crops like jute are sensitive to even slight changes in wind speed and precipitation.</a:t>
          </a:r>
          <a:endParaRPr lang="en-US"/>
        </a:p>
      </dgm:t>
    </dgm:pt>
    <dgm:pt modelId="{09E59471-E13B-46D1-A8CF-AB7913552A7D}" type="parTrans" cxnId="{94B636C2-3154-4B83-92F4-E525548C145A}">
      <dgm:prSet/>
      <dgm:spPr/>
      <dgm:t>
        <a:bodyPr/>
        <a:lstStyle/>
        <a:p>
          <a:endParaRPr lang="en-US"/>
        </a:p>
      </dgm:t>
    </dgm:pt>
    <dgm:pt modelId="{9119254F-B40D-4691-A28C-5E595BA50E32}" type="sibTrans" cxnId="{94B636C2-3154-4B83-92F4-E525548C145A}">
      <dgm:prSet/>
      <dgm:spPr/>
      <dgm:t>
        <a:bodyPr/>
        <a:lstStyle/>
        <a:p>
          <a:endParaRPr lang="en-US"/>
        </a:p>
      </dgm:t>
    </dgm:pt>
    <dgm:pt modelId="{851232F3-60E7-C346-8C85-08389EF3ED67}" type="pres">
      <dgm:prSet presAssocID="{D25BE6C4-83A8-4595-A30B-4860422282A3}" presName="vert0" presStyleCnt="0">
        <dgm:presLayoutVars>
          <dgm:dir/>
          <dgm:animOne val="branch"/>
          <dgm:animLvl val="lvl"/>
        </dgm:presLayoutVars>
      </dgm:prSet>
      <dgm:spPr/>
    </dgm:pt>
    <dgm:pt modelId="{CFAB3371-1946-CB4F-9B7A-8DABDCB66296}" type="pres">
      <dgm:prSet presAssocID="{4E8E11AE-332F-4F42-A5D5-D494A01F867B}" presName="thickLine" presStyleLbl="alignNode1" presStyleIdx="0" presStyleCnt="2"/>
      <dgm:spPr/>
    </dgm:pt>
    <dgm:pt modelId="{176413AB-388C-9D4C-910C-1E518340AD76}" type="pres">
      <dgm:prSet presAssocID="{4E8E11AE-332F-4F42-A5D5-D494A01F867B}" presName="horz1" presStyleCnt="0"/>
      <dgm:spPr/>
    </dgm:pt>
    <dgm:pt modelId="{0D0EF328-2C9A-EF42-8731-8986B1C9C432}" type="pres">
      <dgm:prSet presAssocID="{4E8E11AE-332F-4F42-A5D5-D494A01F867B}" presName="tx1" presStyleLbl="revTx" presStyleIdx="0" presStyleCnt="2"/>
      <dgm:spPr/>
    </dgm:pt>
    <dgm:pt modelId="{CB45A5FC-1F27-CE40-AE48-FDA05FB77F2B}" type="pres">
      <dgm:prSet presAssocID="{4E8E11AE-332F-4F42-A5D5-D494A01F867B}" presName="vert1" presStyleCnt="0"/>
      <dgm:spPr/>
    </dgm:pt>
    <dgm:pt modelId="{2745C5B5-81F2-9A48-BF45-EFE761F3FE8E}" type="pres">
      <dgm:prSet presAssocID="{12734F63-0522-4273-B5C6-9B7D4B2C34D0}" presName="thickLine" presStyleLbl="alignNode1" presStyleIdx="1" presStyleCnt="2"/>
      <dgm:spPr/>
    </dgm:pt>
    <dgm:pt modelId="{A9EE295C-FD7F-4C4D-9496-8AAD416FBA9C}" type="pres">
      <dgm:prSet presAssocID="{12734F63-0522-4273-B5C6-9B7D4B2C34D0}" presName="horz1" presStyleCnt="0"/>
      <dgm:spPr/>
    </dgm:pt>
    <dgm:pt modelId="{FA07AA79-82AE-4D44-A2FC-9DD5C0B0660D}" type="pres">
      <dgm:prSet presAssocID="{12734F63-0522-4273-B5C6-9B7D4B2C34D0}" presName="tx1" presStyleLbl="revTx" presStyleIdx="1" presStyleCnt="2"/>
      <dgm:spPr/>
    </dgm:pt>
    <dgm:pt modelId="{00114579-E5B3-7C41-8DAD-FC586A06308B}" type="pres">
      <dgm:prSet presAssocID="{12734F63-0522-4273-B5C6-9B7D4B2C34D0}" presName="vert1" presStyleCnt="0"/>
      <dgm:spPr/>
    </dgm:pt>
  </dgm:ptLst>
  <dgm:cxnLst>
    <dgm:cxn modelId="{2B0B8014-D793-48D3-9164-D7F579C18308}" srcId="{D25BE6C4-83A8-4595-A30B-4860422282A3}" destId="{4E8E11AE-332F-4F42-A5D5-D494A01F867B}" srcOrd="0" destOrd="0" parTransId="{5C090341-B422-49D3-8748-9AF8A022373D}" sibTransId="{2B5992EF-23B8-4552-8744-4E7F8BE43F37}"/>
    <dgm:cxn modelId="{9A5F9351-B80B-5144-8A42-E99DB0B3A7AF}" type="presOf" srcId="{4E8E11AE-332F-4F42-A5D5-D494A01F867B}" destId="{0D0EF328-2C9A-EF42-8731-8986B1C9C432}" srcOrd="0" destOrd="0" presId="urn:microsoft.com/office/officeart/2008/layout/LinedList"/>
    <dgm:cxn modelId="{5E3ECEC1-C1E7-A844-9415-36CD33F00282}" type="presOf" srcId="{D25BE6C4-83A8-4595-A30B-4860422282A3}" destId="{851232F3-60E7-C346-8C85-08389EF3ED67}" srcOrd="0" destOrd="0" presId="urn:microsoft.com/office/officeart/2008/layout/LinedList"/>
    <dgm:cxn modelId="{94B636C2-3154-4B83-92F4-E525548C145A}" srcId="{D25BE6C4-83A8-4595-A30B-4860422282A3}" destId="{12734F63-0522-4273-B5C6-9B7D4B2C34D0}" srcOrd="1" destOrd="0" parTransId="{09E59471-E13B-46D1-A8CF-AB7913552A7D}" sibTransId="{9119254F-B40D-4691-A28C-5E595BA50E32}"/>
    <dgm:cxn modelId="{B9EED8F8-97E5-4643-9DEE-A2F5E8B53AD2}" type="presOf" srcId="{12734F63-0522-4273-B5C6-9B7D4B2C34D0}" destId="{FA07AA79-82AE-4D44-A2FC-9DD5C0B0660D}" srcOrd="0" destOrd="0" presId="urn:microsoft.com/office/officeart/2008/layout/LinedList"/>
    <dgm:cxn modelId="{32C46008-B869-7F48-9169-772942956C25}" type="presParOf" srcId="{851232F3-60E7-C346-8C85-08389EF3ED67}" destId="{CFAB3371-1946-CB4F-9B7A-8DABDCB66296}" srcOrd="0" destOrd="0" presId="urn:microsoft.com/office/officeart/2008/layout/LinedList"/>
    <dgm:cxn modelId="{CED76F7C-9120-2249-98C3-1FA679812E2D}" type="presParOf" srcId="{851232F3-60E7-C346-8C85-08389EF3ED67}" destId="{176413AB-388C-9D4C-910C-1E518340AD76}" srcOrd="1" destOrd="0" presId="urn:microsoft.com/office/officeart/2008/layout/LinedList"/>
    <dgm:cxn modelId="{A74B12F6-D631-2E45-93E3-F8D568116E9E}" type="presParOf" srcId="{176413AB-388C-9D4C-910C-1E518340AD76}" destId="{0D0EF328-2C9A-EF42-8731-8986B1C9C432}" srcOrd="0" destOrd="0" presId="urn:microsoft.com/office/officeart/2008/layout/LinedList"/>
    <dgm:cxn modelId="{286F722E-20E6-FB49-89D9-C0C5628FEFE0}" type="presParOf" srcId="{176413AB-388C-9D4C-910C-1E518340AD76}" destId="{CB45A5FC-1F27-CE40-AE48-FDA05FB77F2B}" srcOrd="1" destOrd="0" presId="urn:microsoft.com/office/officeart/2008/layout/LinedList"/>
    <dgm:cxn modelId="{BDBCCC13-690A-DF43-BE92-A5D27A3255CF}" type="presParOf" srcId="{851232F3-60E7-C346-8C85-08389EF3ED67}" destId="{2745C5B5-81F2-9A48-BF45-EFE761F3FE8E}" srcOrd="2" destOrd="0" presId="urn:microsoft.com/office/officeart/2008/layout/LinedList"/>
    <dgm:cxn modelId="{B3BF589C-6C45-9A4F-AD43-4A7F0FB83F55}" type="presParOf" srcId="{851232F3-60E7-C346-8C85-08389EF3ED67}" destId="{A9EE295C-FD7F-4C4D-9496-8AAD416FBA9C}" srcOrd="3" destOrd="0" presId="urn:microsoft.com/office/officeart/2008/layout/LinedList"/>
    <dgm:cxn modelId="{AFEC0967-EC1D-8944-A643-C276C335F651}" type="presParOf" srcId="{A9EE295C-FD7F-4C4D-9496-8AAD416FBA9C}" destId="{FA07AA79-82AE-4D44-A2FC-9DD5C0B0660D}" srcOrd="0" destOrd="0" presId="urn:microsoft.com/office/officeart/2008/layout/LinedList"/>
    <dgm:cxn modelId="{6535E4F5-046C-CE46-A202-7C47DD0F49A1}" type="presParOf" srcId="{A9EE295C-FD7F-4C4D-9496-8AAD416FBA9C}" destId="{00114579-E5B3-7C41-8DAD-FC586A06308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25BE6C4-83A8-4595-A30B-4860422282A3}" type="doc">
      <dgm:prSet loTypeId="urn:microsoft.com/office/officeart/2005/8/layout/default" loCatId="list" qsTypeId="urn:microsoft.com/office/officeart/2005/8/quickstyle/simple5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4E8E11AE-332F-4F42-A5D5-D494A01F867B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b="1" i="0" kern="1200" dirty="0">
              <a:latin typeface="+mn-lt"/>
            </a:rPr>
            <a:t>APIs</a:t>
          </a:r>
          <a:r>
            <a:rPr lang="en-GB" b="0" i="0" kern="1200" dirty="0">
              <a:latin typeface="+mn-lt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GB" b="0" i="0" kern="1200" dirty="0">
              <a:latin typeface="+mn-lt"/>
            </a:rPr>
            <a:t>Downloaded real-time and historical </a:t>
          </a:r>
          <a:r>
            <a:rPr lang="en-GB" b="0" i="0" kern="1200" dirty="0">
              <a:latin typeface="+mn-lt"/>
              <a:ea typeface="+mn-ea"/>
              <a:cs typeface="+mn-cs"/>
            </a:rPr>
            <a:t>weather data </a:t>
          </a:r>
          <a:r>
            <a:rPr lang="en-GB" b="0" i="0" u="none" kern="1200" dirty="0">
              <a:latin typeface="+mn-lt"/>
              <a:ea typeface="+mn-ea"/>
              <a:cs typeface="+mn-cs"/>
            </a:rPr>
            <a:t>via API from NASA Power,</a:t>
          </a:r>
        </a:p>
        <a:p>
          <a:pPr>
            <a:buFont typeface="Arial" panose="020B0604020202020204" pitchFamily="34" charset="0"/>
            <a:buChar char="•"/>
          </a:pPr>
          <a:r>
            <a:rPr lang="en-GB" b="0" i="0" u="none" kern="1200" dirty="0">
              <a:latin typeface="+mn-lt"/>
              <a:ea typeface="+mn-ea"/>
              <a:cs typeface="+mn-cs"/>
            </a:rPr>
            <a:t>Downloaded geospatial coordinates </a:t>
          </a:r>
          <a:r>
            <a:rPr lang="en-GB" b="0" i="0" u="none" kern="1200">
              <a:latin typeface="+mn-lt"/>
              <a:ea typeface="+mn-ea"/>
              <a:cs typeface="+mn-cs"/>
            </a:rPr>
            <a:t>via OPEGEO, &amp; </a:t>
          </a:r>
          <a:br>
            <a:rPr lang="en-GB" b="0" i="0" u="none" kern="1200" dirty="0">
              <a:latin typeface="+mn-lt"/>
              <a:ea typeface="+mn-ea"/>
              <a:cs typeface="+mn-cs"/>
            </a:rPr>
          </a:br>
          <a:r>
            <a:rPr lang="en-GB" b="0" i="0" u="none" kern="1200" dirty="0">
              <a:latin typeface="+mn-lt"/>
              <a:ea typeface="+mn-ea"/>
              <a:cs typeface="+mn-cs"/>
            </a:rPr>
            <a:t>Historical crop data from the </a:t>
          </a:r>
          <a:r>
            <a:rPr lang="en-GB" b="0" i="0" u="none" kern="1200" dirty="0" err="1">
              <a:latin typeface="+mn-lt"/>
              <a:ea typeface="+mn-ea"/>
              <a:cs typeface="+mn-cs"/>
            </a:rPr>
            <a:t>indian</a:t>
          </a:r>
          <a:r>
            <a:rPr lang="en-GB" b="0" i="0" u="none" kern="1200" dirty="0">
              <a:latin typeface="+mn-lt"/>
              <a:ea typeface="+mn-ea"/>
              <a:cs typeface="+mn-cs"/>
            </a:rPr>
            <a:t> government</a:t>
          </a:r>
          <a:endParaRPr lang="en-US" kern="1200" dirty="0">
            <a:latin typeface="+mn-lt"/>
          </a:endParaRPr>
        </a:p>
      </dgm:t>
    </dgm:pt>
    <dgm:pt modelId="{5C090341-B422-49D3-8748-9AF8A022373D}" type="parTrans" cxnId="{2B0B8014-D793-48D3-9164-D7F579C18308}">
      <dgm:prSet/>
      <dgm:spPr/>
      <dgm:t>
        <a:bodyPr/>
        <a:lstStyle/>
        <a:p>
          <a:endParaRPr lang="en-US"/>
        </a:p>
      </dgm:t>
    </dgm:pt>
    <dgm:pt modelId="{2B5992EF-23B8-4552-8744-4E7F8BE43F37}" type="sibTrans" cxnId="{2B0B8014-D793-48D3-9164-D7F579C18308}">
      <dgm:prSet/>
      <dgm:spPr/>
      <dgm:t>
        <a:bodyPr/>
        <a:lstStyle/>
        <a:p>
          <a:endParaRPr lang="en-US"/>
        </a:p>
      </dgm:t>
    </dgm:pt>
    <dgm:pt modelId="{E9F4940A-E720-EC4F-B579-C3C6539D573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b="1" i="0" kern="1200">
              <a:latin typeface="+mn-lt"/>
            </a:rPr>
            <a:t>Data Handling with NumPy</a:t>
          </a:r>
          <a:r>
            <a:rPr lang="en-GB" b="0" i="0" kern="1200">
              <a:latin typeface="+mn-lt"/>
            </a:rPr>
            <a:t>: </a:t>
          </a:r>
          <a:r>
            <a:rPr lang="en-GB" b="0" i="0">
              <a:latin typeface="+mn-lt"/>
            </a:rPr>
            <a:t>Utilized NumPy for efficient numerical operations on the scraped dataset.</a:t>
          </a:r>
          <a:endParaRPr lang="en-US" kern="1200">
            <a:latin typeface="+mn-lt"/>
          </a:endParaRPr>
        </a:p>
      </dgm:t>
    </dgm:pt>
    <dgm:pt modelId="{D45ECF63-B673-E54F-A835-71190AD38D67}" type="parTrans" cxnId="{E7956CAC-6884-0042-9185-578ACAD6B445}">
      <dgm:prSet/>
      <dgm:spPr/>
      <dgm:t>
        <a:bodyPr/>
        <a:lstStyle/>
        <a:p>
          <a:endParaRPr lang="en-GB"/>
        </a:p>
      </dgm:t>
    </dgm:pt>
    <dgm:pt modelId="{6785297D-D5B2-5745-ACE9-33AE071DF60F}" type="sibTrans" cxnId="{E7956CAC-6884-0042-9185-578ACAD6B445}">
      <dgm:prSet/>
      <dgm:spPr/>
      <dgm:t>
        <a:bodyPr/>
        <a:lstStyle/>
        <a:p>
          <a:endParaRPr lang="en-GB"/>
        </a:p>
      </dgm:t>
    </dgm:pt>
    <dgm:pt modelId="{0034454F-82D9-184E-80F5-52692A57013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b="1" i="0" kern="1200">
              <a:latin typeface="+mn-lt"/>
            </a:rPr>
            <a:t>Data Cleaning and Manipulation</a:t>
          </a:r>
          <a:r>
            <a:rPr lang="en-GB" b="0" i="0" kern="1200">
              <a:latin typeface="+mn-lt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GB" b="0" i="0" kern="1200">
              <a:latin typeface="+mn-lt"/>
            </a:rPr>
            <a:t>Employed the Pandas library for cleaning, manipulating, and pivoting the data to prepare it for analysis.</a:t>
          </a:r>
          <a:endParaRPr lang="en-US" kern="1200">
            <a:latin typeface="+mn-lt"/>
          </a:endParaRPr>
        </a:p>
      </dgm:t>
    </dgm:pt>
    <dgm:pt modelId="{061F20FD-4785-4045-8CC6-78280CB9DB0E}" type="parTrans" cxnId="{E3F61D45-CA90-FE4D-A202-F156F5B65B2F}">
      <dgm:prSet/>
      <dgm:spPr/>
      <dgm:t>
        <a:bodyPr/>
        <a:lstStyle/>
        <a:p>
          <a:endParaRPr lang="en-GB"/>
        </a:p>
      </dgm:t>
    </dgm:pt>
    <dgm:pt modelId="{806E9500-1571-F147-801C-8E2113D40ECD}" type="sibTrans" cxnId="{E3F61D45-CA90-FE4D-A202-F156F5B65B2F}">
      <dgm:prSet/>
      <dgm:spPr/>
      <dgm:t>
        <a:bodyPr/>
        <a:lstStyle/>
        <a:p>
          <a:endParaRPr lang="en-GB"/>
        </a:p>
      </dgm:t>
    </dgm:pt>
    <dgm:pt modelId="{549ED80F-FC02-BA41-B687-91788D3C7EE9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b="1" i="0" kern="1200">
              <a:latin typeface="+mn-lt"/>
            </a:rPr>
            <a:t>Analysis with Scikit-Learn</a:t>
          </a:r>
          <a:r>
            <a:rPr lang="en-GB" b="0" i="0" kern="1200">
              <a:latin typeface="+mn-lt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GB" b="0" i="0" kern="1200">
              <a:latin typeface="+mn-lt"/>
            </a:rPr>
            <a:t>Used Scikit-Learn for implementing machine learning algorithms to analyze the relationships between weather patterns and agricultural production.</a:t>
          </a:r>
          <a:endParaRPr lang="en-US" kern="1200">
            <a:latin typeface="+mn-lt"/>
          </a:endParaRPr>
        </a:p>
      </dgm:t>
    </dgm:pt>
    <dgm:pt modelId="{9F4A637F-1992-B94E-A944-41DD97306B9F}" type="parTrans" cxnId="{2D532A9A-54CD-8C47-BF6D-C9C4F37AA86D}">
      <dgm:prSet/>
      <dgm:spPr/>
      <dgm:t>
        <a:bodyPr/>
        <a:lstStyle/>
        <a:p>
          <a:endParaRPr lang="en-GB"/>
        </a:p>
      </dgm:t>
    </dgm:pt>
    <dgm:pt modelId="{AB218AD2-D849-FE42-BA23-FB40974F269B}" type="sibTrans" cxnId="{2D532A9A-54CD-8C47-BF6D-C9C4F37AA86D}">
      <dgm:prSet/>
      <dgm:spPr/>
      <dgm:t>
        <a:bodyPr/>
        <a:lstStyle/>
        <a:p>
          <a:endParaRPr lang="en-GB"/>
        </a:p>
      </dgm:t>
    </dgm:pt>
    <dgm:pt modelId="{D46497A9-6251-6A4A-84C4-DB02EB86EE0A}">
      <dgm:prSet/>
      <dgm:spPr/>
      <dgm:t>
        <a:bodyPr/>
        <a:lstStyle/>
        <a:p>
          <a:pPr>
            <a:buFont typeface="+mj-lt"/>
            <a:buAutoNum type="arabicPeriod"/>
          </a:pPr>
          <a:r>
            <a:rPr lang="en-GB" b="1" i="0" kern="1200">
              <a:latin typeface="+mn-lt"/>
            </a:rPr>
            <a:t>Data Visualization</a:t>
          </a:r>
          <a:r>
            <a:rPr lang="en-GB" b="0" i="0" kern="1200">
              <a:latin typeface="+mn-lt"/>
            </a:rPr>
            <a:t>:</a:t>
          </a:r>
        </a:p>
        <a:p>
          <a:pPr>
            <a:buFont typeface="Arial" panose="020B0604020202020204" pitchFamily="34" charset="0"/>
            <a:buChar char="•"/>
          </a:pPr>
          <a:r>
            <a:rPr lang="en-GB" b="0" i="0" kern="1200">
              <a:latin typeface="+mn-lt"/>
            </a:rPr>
            <a:t>Created visual representations of the data using Matplotlib to illustrate findings and insights.</a:t>
          </a:r>
          <a:endParaRPr lang="en-GB" b="0" i="0" u="none" kern="1200">
            <a:latin typeface="+mn-lt"/>
            <a:ea typeface="+mn-ea"/>
            <a:cs typeface="+mn-cs"/>
          </a:endParaRPr>
        </a:p>
        <a:p>
          <a:pPr>
            <a:buFont typeface="+mj-lt"/>
            <a:buAutoNum type="arabicPeriod"/>
          </a:pPr>
          <a:endParaRPr lang="en-GB" b="1" i="0" kern="1200">
            <a:latin typeface="+mn-lt"/>
          </a:endParaRPr>
        </a:p>
        <a:p>
          <a:pPr>
            <a:buFont typeface="+mj-lt"/>
            <a:buAutoNum type="arabicPeriod"/>
          </a:pPr>
          <a:endParaRPr lang="en-GB" b="1" i="0" kern="1200">
            <a:latin typeface="+mn-lt"/>
          </a:endParaRPr>
        </a:p>
        <a:p>
          <a:pPr>
            <a:buFont typeface="+mj-lt"/>
            <a:buAutoNum type="arabicPeriod"/>
          </a:pPr>
          <a:endParaRPr lang="en-GB" b="1" i="0" kern="1200">
            <a:latin typeface="+mn-lt"/>
          </a:endParaRPr>
        </a:p>
      </dgm:t>
    </dgm:pt>
    <dgm:pt modelId="{323528D9-A512-584F-A598-1686DD69113C}" type="parTrans" cxnId="{7AB17A5E-14B1-CC4B-BF13-3AAC8262A750}">
      <dgm:prSet/>
      <dgm:spPr/>
      <dgm:t>
        <a:bodyPr/>
        <a:lstStyle/>
        <a:p>
          <a:endParaRPr lang="en-GB"/>
        </a:p>
      </dgm:t>
    </dgm:pt>
    <dgm:pt modelId="{106F4963-B0C3-FB46-A25F-22596633B118}" type="sibTrans" cxnId="{7AB17A5E-14B1-CC4B-BF13-3AAC8262A750}">
      <dgm:prSet/>
      <dgm:spPr/>
      <dgm:t>
        <a:bodyPr/>
        <a:lstStyle/>
        <a:p>
          <a:endParaRPr lang="en-GB"/>
        </a:p>
      </dgm:t>
    </dgm:pt>
    <dgm:pt modelId="{90AF1999-3418-EC46-A45A-2CAAA21D5295}" type="pres">
      <dgm:prSet presAssocID="{D25BE6C4-83A8-4595-A30B-4860422282A3}" presName="diagram" presStyleCnt="0">
        <dgm:presLayoutVars>
          <dgm:dir/>
          <dgm:resizeHandles val="exact"/>
        </dgm:presLayoutVars>
      </dgm:prSet>
      <dgm:spPr/>
    </dgm:pt>
    <dgm:pt modelId="{50059FFC-C546-0043-AA43-3DD8A001597C}" type="pres">
      <dgm:prSet presAssocID="{4E8E11AE-332F-4F42-A5D5-D494A01F867B}" presName="node" presStyleLbl="node1" presStyleIdx="0" presStyleCnt="5">
        <dgm:presLayoutVars>
          <dgm:bulletEnabled val="1"/>
        </dgm:presLayoutVars>
      </dgm:prSet>
      <dgm:spPr/>
    </dgm:pt>
    <dgm:pt modelId="{B1E97F2B-5AD6-364F-A6C6-3DC5522D9936}" type="pres">
      <dgm:prSet presAssocID="{2B5992EF-23B8-4552-8744-4E7F8BE43F37}" presName="sibTrans" presStyleCnt="0"/>
      <dgm:spPr/>
    </dgm:pt>
    <dgm:pt modelId="{616C7929-5761-CD4B-9C79-BF050945FBEC}" type="pres">
      <dgm:prSet presAssocID="{E9F4940A-E720-EC4F-B579-C3C6539D5739}" presName="node" presStyleLbl="node1" presStyleIdx="1" presStyleCnt="5">
        <dgm:presLayoutVars>
          <dgm:bulletEnabled val="1"/>
        </dgm:presLayoutVars>
      </dgm:prSet>
      <dgm:spPr/>
    </dgm:pt>
    <dgm:pt modelId="{D22C4C66-3ACA-5C4E-AD20-53C11E9AFFD7}" type="pres">
      <dgm:prSet presAssocID="{6785297D-D5B2-5745-ACE9-33AE071DF60F}" presName="sibTrans" presStyleCnt="0"/>
      <dgm:spPr/>
    </dgm:pt>
    <dgm:pt modelId="{97699367-A543-3048-9958-A2C1D8304CB3}" type="pres">
      <dgm:prSet presAssocID="{0034454F-82D9-184E-80F5-52692A570139}" presName="node" presStyleLbl="node1" presStyleIdx="2" presStyleCnt="5">
        <dgm:presLayoutVars>
          <dgm:bulletEnabled val="1"/>
        </dgm:presLayoutVars>
      </dgm:prSet>
      <dgm:spPr/>
    </dgm:pt>
    <dgm:pt modelId="{C8BFB3A3-52BC-104A-A009-2DB099E7686A}" type="pres">
      <dgm:prSet presAssocID="{806E9500-1571-F147-801C-8E2113D40ECD}" presName="sibTrans" presStyleCnt="0"/>
      <dgm:spPr/>
    </dgm:pt>
    <dgm:pt modelId="{8B4194F0-70A3-F444-9965-D9260E4D28D5}" type="pres">
      <dgm:prSet presAssocID="{549ED80F-FC02-BA41-B687-91788D3C7EE9}" presName="node" presStyleLbl="node1" presStyleIdx="3" presStyleCnt="5">
        <dgm:presLayoutVars>
          <dgm:bulletEnabled val="1"/>
        </dgm:presLayoutVars>
      </dgm:prSet>
      <dgm:spPr/>
    </dgm:pt>
    <dgm:pt modelId="{DC744589-2E49-A340-B7FF-B03BA8226A4D}" type="pres">
      <dgm:prSet presAssocID="{AB218AD2-D849-FE42-BA23-FB40974F269B}" presName="sibTrans" presStyleCnt="0"/>
      <dgm:spPr/>
    </dgm:pt>
    <dgm:pt modelId="{24833A73-2668-5A4D-85DE-4458B793AC6F}" type="pres">
      <dgm:prSet presAssocID="{D46497A9-6251-6A4A-84C4-DB02EB86EE0A}" presName="node" presStyleLbl="node1" presStyleIdx="4" presStyleCnt="5">
        <dgm:presLayoutVars>
          <dgm:bulletEnabled val="1"/>
        </dgm:presLayoutVars>
      </dgm:prSet>
      <dgm:spPr/>
    </dgm:pt>
  </dgm:ptLst>
  <dgm:cxnLst>
    <dgm:cxn modelId="{2B0B8014-D793-48D3-9164-D7F579C18308}" srcId="{D25BE6C4-83A8-4595-A30B-4860422282A3}" destId="{4E8E11AE-332F-4F42-A5D5-D494A01F867B}" srcOrd="0" destOrd="0" parTransId="{5C090341-B422-49D3-8748-9AF8A022373D}" sibTransId="{2B5992EF-23B8-4552-8744-4E7F8BE43F37}"/>
    <dgm:cxn modelId="{1EFAD019-449A-7C43-8DCB-CD3C23C900B1}" type="presOf" srcId="{549ED80F-FC02-BA41-B687-91788D3C7EE9}" destId="{8B4194F0-70A3-F444-9965-D9260E4D28D5}" srcOrd="0" destOrd="0" presId="urn:microsoft.com/office/officeart/2005/8/layout/default"/>
    <dgm:cxn modelId="{CB89F02F-8691-B64B-A64D-C2F9162688E1}" type="presOf" srcId="{D46497A9-6251-6A4A-84C4-DB02EB86EE0A}" destId="{24833A73-2668-5A4D-85DE-4458B793AC6F}" srcOrd="0" destOrd="0" presId="urn:microsoft.com/office/officeart/2005/8/layout/default"/>
    <dgm:cxn modelId="{E3F61D45-CA90-FE4D-A202-F156F5B65B2F}" srcId="{D25BE6C4-83A8-4595-A30B-4860422282A3}" destId="{0034454F-82D9-184E-80F5-52692A570139}" srcOrd="2" destOrd="0" parTransId="{061F20FD-4785-4045-8CC6-78280CB9DB0E}" sibTransId="{806E9500-1571-F147-801C-8E2113D40ECD}"/>
    <dgm:cxn modelId="{7AB17A5E-14B1-CC4B-BF13-3AAC8262A750}" srcId="{D25BE6C4-83A8-4595-A30B-4860422282A3}" destId="{D46497A9-6251-6A4A-84C4-DB02EB86EE0A}" srcOrd="4" destOrd="0" parTransId="{323528D9-A512-584F-A598-1686DD69113C}" sibTransId="{106F4963-B0C3-FB46-A25F-22596633B118}"/>
    <dgm:cxn modelId="{A26BC573-3A63-9244-8E67-6CFE3E53B705}" type="presOf" srcId="{4E8E11AE-332F-4F42-A5D5-D494A01F867B}" destId="{50059FFC-C546-0043-AA43-3DD8A001597C}" srcOrd="0" destOrd="0" presId="urn:microsoft.com/office/officeart/2005/8/layout/default"/>
    <dgm:cxn modelId="{41B70088-FC1C-9842-908C-640DF931606D}" type="presOf" srcId="{0034454F-82D9-184E-80F5-52692A570139}" destId="{97699367-A543-3048-9958-A2C1D8304CB3}" srcOrd="0" destOrd="0" presId="urn:microsoft.com/office/officeart/2005/8/layout/default"/>
    <dgm:cxn modelId="{2D532A9A-54CD-8C47-BF6D-C9C4F37AA86D}" srcId="{D25BE6C4-83A8-4595-A30B-4860422282A3}" destId="{549ED80F-FC02-BA41-B687-91788D3C7EE9}" srcOrd="3" destOrd="0" parTransId="{9F4A637F-1992-B94E-A944-41DD97306B9F}" sibTransId="{AB218AD2-D849-FE42-BA23-FB40974F269B}"/>
    <dgm:cxn modelId="{E7956CAC-6884-0042-9185-578ACAD6B445}" srcId="{D25BE6C4-83A8-4595-A30B-4860422282A3}" destId="{E9F4940A-E720-EC4F-B579-C3C6539D5739}" srcOrd="1" destOrd="0" parTransId="{D45ECF63-B673-E54F-A835-71190AD38D67}" sibTransId="{6785297D-D5B2-5745-ACE9-33AE071DF60F}"/>
    <dgm:cxn modelId="{9CFC43B8-3669-8F4D-A25B-1216F041DB21}" type="presOf" srcId="{E9F4940A-E720-EC4F-B579-C3C6539D5739}" destId="{616C7929-5761-CD4B-9C79-BF050945FBEC}" srcOrd="0" destOrd="0" presId="urn:microsoft.com/office/officeart/2005/8/layout/default"/>
    <dgm:cxn modelId="{6CC4E4BC-95F8-784E-BEAC-6A2EED90115B}" type="presOf" srcId="{D25BE6C4-83A8-4595-A30B-4860422282A3}" destId="{90AF1999-3418-EC46-A45A-2CAAA21D5295}" srcOrd="0" destOrd="0" presId="urn:microsoft.com/office/officeart/2005/8/layout/default"/>
    <dgm:cxn modelId="{CFAA4E20-9288-5B4F-92CC-670154C4A8D5}" type="presParOf" srcId="{90AF1999-3418-EC46-A45A-2CAAA21D5295}" destId="{50059FFC-C546-0043-AA43-3DD8A001597C}" srcOrd="0" destOrd="0" presId="urn:microsoft.com/office/officeart/2005/8/layout/default"/>
    <dgm:cxn modelId="{6516C8D8-FA40-034B-8F16-9EA722A17C80}" type="presParOf" srcId="{90AF1999-3418-EC46-A45A-2CAAA21D5295}" destId="{B1E97F2B-5AD6-364F-A6C6-3DC5522D9936}" srcOrd="1" destOrd="0" presId="urn:microsoft.com/office/officeart/2005/8/layout/default"/>
    <dgm:cxn modelId="{F5F986B3-F7B8-3B42-8476-0A4C9BBC4263}" type="presParOf" srcId="{90AF1999-3418-EC46-A45A-2CAAA21D5295}" destId="{616C7929-5761-CD4B-9C79-BF050945FBEC}" srcOrd="2" destOrd="0" presId="urn:microsoft.com/office/officeart/2005/8/layout/default"/>
    <dgm:cxn modelId="{015F2604-FAAA-6F4C-B55F-9DC8B8398935}" type="presParOf" srcId="{90AF1999-3418-EC46-A45A-2CAAA21D5295}" destId="{D22C4C66-3ACA-5C4E-AD20-53C11E9AFFD7}" srcOrd="3" destOrd="0" presId="urn:microsoft.com/office/officeart/2005/8/layout/default"/>
    <dgm:cxn modelId="{3A0E6864-7586-EE4B-8E2F-1BE3A4643F38}" type="presParOf" srcId="{90AF1999-3418-EC46-A45A-2CAAA21D5295}" destId="{97699367-A543-3048-9958-A2C1D8304CB3}" srcOrd="4" destOrd="0" presId="urn:microsoft.com/office/officeart/2005/8/layout/default"/>
    <dgm:cxn modelId="{7088C6DE-6C9D-AB44-A439-B79BF3860F39}" type="presParOf" srcId="{90AF1999-3418-EC46-A45A-2CAAA21D5295}" destId="{C8BFB3A3-52BC-104A-A009-2DB099E7686A}" srcOrd="5" destOrd="0" presId="urn:microsoft.com/office/officeart/2005/8/layout/default"/>
    <dgm:cxn modelId="{CBDFA787-C11E-6D47-BF78-408DC0734D2B}" type="presParOf" srcId="{90AF1999-3418-EC46-A45A-2CAAA21D5295}" destId="{8B4194F0-70A3-F444-9965-D9260E4D28D5}" srcOrd="6" destOrd="0" presId="urn:microsoft.com/office/officeart/2005/8/layout/default"/>
    <dgm:cxn modelId="{C1727EEC-0962-5B46-A3BB-C8EC73F6AA38}" type="presParOf" srcId="{90AF1999-3418-EC46-A45A-2CAAA21D5295}" destId="{DC744589-2E49-A340-B7FF-B03BA8226A4D}" srcOrd="7" destOrd="0" presId="urn:microsoft.com/office/officeart/2005/8/layout/default"/>
    <dgm:cxn modelId="{9BF24EE6-1254-3F4E-A93C-D752AA3F70F2}" type="presParOf" srcId="{90AF1999-3418-EC46-A45A-2CAAA21D5295}" destId="{24833A73-2668-5A4D-85DE-4458B793AC6F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25BE6C4-83A8-4595-A30B-4860422282A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4E8E11AE-332F-4F42-A5D5-D494A01F867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kern="1200"/>
            <a:t>Data Collection Difficulties: </a:t>
          </a:r>
        </a:p>
        <a:p>
          <a:pPr>
            <a:lnSpc>
              <a:spcPct val="100000"/>
            </a:lnSpc>
          </a:pPr>
          <a:r>
            <a:rPr lang="en-GB" b="0" i="0" kern="1200"/>
            <a:t>The primary challenges include difficulties in obtaining comprehensive, high-quality data on crop performance due to inconsistent collection methods and limited real-time access.</a:t>
          </a:r>
          <a:endParaRPr lang="en-US" kern="1200">
            <a:latin typeface="+mn-lt"/>
          </a:endParaRPr>
        </a:p>
      </dgm:t>
    </dgm:pt>
    <dgm:pt modelId="{5C090341-B422-49D3-8748-9AF8A022373D}" type="parTrans" cxnId="{2B0B8014-D793-48D3-9164-D7F579C18308}">
      <dgm:prSet/>
      <dgm:spPr/>
      <dgm:t>
        <a:bodyPr/>
        <a:lstStyle/>
        <a:p>
          <a:endParaRPr lang="en-US"/>
        </a:p>
      </dgm:t>
    </dgm:pt>
    <dgm:pt modelId="{2B5992EF-23B8-4552-8744-4E7F8BE43F37}" type="sibTrans" cxnId="{2B0B8014-D793-48D3-9164-D7F579C1830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F8D8035-6AEA-2D48-8251-E57E1F5015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0" i="0" kern="1200"/>
            <a:t>Understanding Climate-Crop Relationships: </a:t>
          </a:r>
        </a:p>
        <a:p>
          <a:pPr>
            <a:lnSpc>
              <a:spcPct val="100000"/>
            </a:lnSpc>
          </a:pPr>
          <a:r>
            <a:rPr lang="en-GB" b="0" i="0" kern="1200"/>
            <a:t>Complexity in identifying how different climatic factors (temperature, rainfall, humidity, etc.) impact crop growth and variability in climate patterns across regions makes it harder to analyse the data.</a:t>
          </a:r>
          <a:endParaRPr lang="en-US" kern="1200">
            <a:latin typeface="+mn-lt"/>
          </a:endParaRPr>
        </a:p>
      </dgm:t>
    </dgm:pt>
    <dgm:pt modelId="{5D675DD3-E9BC-2C45-855D-42B2DAF58800}" type="parTrans" cxnId="{AD6B72B5-BE3B-4C4B-A355-0A6C5687B092}">
      <dgm:prSet/>
      <dgm:spPr/>
      <dgm:t>
        <a:bodyPr/>
        <a:lstStyle/>
        <a:p>
          <a:endParaRPr lang="en-GB"/>
        </a:p>
      </dgm:t>
    </dgm:pt>
    <dgm:pt modelId="{D43C9227-7886-2E42-81BE-6E0C56311E3A}" type="sibTrans" cxnId="{AD6B72B5-BE3B-4C4B-A355-0A6C5687B092}">
      <dgm:prSet/>
      <dgm:spPr/>
      <dgm:t>
        <a:bodyPr/>
        <a:lstStyle/>
        <a:p>
          <a:endParaRPr lang="en-GB"/>
        </a:p>
      </dgm:t>
    </dgm:pt>
    <dgm:pt modelId="{2319D359-9B74-482F-B2A3-17F3928FD6A2}" type="pres">
      <dgm:prSet presAssocID="{D25BE6C4-83A8-4595-A30B-4860422282A3}" presName="root" presStyleCnt="0">
        <dgm:presLayoutVars>
          <dgm:dir/>
          <dgm:resizeHandles val="exact"/>
        </dgm:presLayoutVars>
      </dgm:prSet>
      <dgm:spPr/>
    </dgm:pt>
    <dgm:pt modelId="{4D2BDB2F-F7B3-4932-B802-491351A59EB7}" type="pres">
      <dgm:prSet presAssocID="{D25BE6C4-83A8-4595-A30B-4860422282A3}" presName="container" presStyleCnt="0">
        <dgm:presLayoutVars>
          <dgm:dir/>
          <dgm:resizeHandles val="exact"/>
        </dgm:presLayoutVars>
      </dgm:prSet>
      <dgm:spPr/>
    </dgm:pt>
    <dgm:pt modelId="{E3CDC346-B94C-4EEA-AD9E-9B4B299DC0B4}" type="pres">
      <dgm:prSet presAssocID="{4E8E11AE-332F-4F42-A5D5-D494A01F867B}" presName="compNode" presStyleCnt="0"/>
      <dgm:spPr/>
    </dgm:pt>
    <dgm:pt modelId="{C8EC2D0F-8A15-436D-9A7A-AEA0C9CFB564}" type="pres">
      <dgm:prSet presAssocID="{4E8E11AE-332F-4F42-A5D5-D494A01F867B}" presName="iconBgRect" presStyleLbl="bgShp" presStyleIdx="0" presStyleCnt="2"/>
      <dgm:spPr/>
    </dgm:pt>
    <dgm:pt modelId="{9FB70CC5-A7E8-4F93-9913-7C0BAA0809FB}" type="pres">
      <dgm:prSet presAssocID="{4E8E11AE-332F-4F42-A5D5-D494A01F867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lle"/>
        </a:ext>
      </dgm:extLst>
    </dgm:pt>
    <dgm:pt modelId="{8C835238-B9F0-4F96-BCD8-98F256F271EB}" type="pres">
      <dgm:prSet presAssocID="{4E8E11AE-332F-4F42-A5D5-D494A01F867B}" presName="spaceRect" presStyleCnt="0"/>
      <dgm:spPr/>
    </dgm:pt>
    <dgm:pt modelId="{9605FCD4-2534-4BAE-A008-2595AB4BA03B}" type="pres">
      <dgm:prSet presAssocID="{4E8E11AE-332F-4F42-A5D5-D494A01F867B}" presName="textRect" presStyleLbl="revTx" presStyleIdx="0" presStyleCnt="2">
        <dgm:presLayoutVars>
          <dgm:chMax val="1"/>
          <dgm:chPref val="1"/>
        </dgm:presLayoutVars>
      </dgm:prSet>
      <dgm:spPr/>
    </dgm:pt>
    <dgm:pt modelId="{1D10E99D-2B67-45DC-B00F-0EDFCE029814}" type="pres">
      <dgm:prSet presAssocID="{2B5992EF-23B8-4552-8744-4E7F8BE43F37}" presName="sibTrans" presStyleLbl="sibTrans2D1" presStyleIdx="0" presStyleCnt="0"/>
      <dgm:spPr/>
    </dgm:pt>
    <dgm:pt modelId="{A64F95FC-EB75-4F1D-9A1F-FCD4BFA368A8}" type="pres">
      <dgm:prSet presAssocID="{7F8D8035-6AEA-2D48-8251-E57E1F50152B}" presName="compNode" presStyleCnt="0"/>
      <dgm:spPr/>
    </dgm:pt>
    <dgm:pt modelId="{03F30BBF-51C1-4190-B1D0-49B23F3C9AF6}" type="pres">
      <dgm:prSet presAssocID="{7F8D8035-6AEA-2D48-8251-E57E1F50152B}" presName="iconBgRect" presStyleLbl="bgShp" presStyleIdx="1" presStyleCnt="2"/>
      <dgm:spPr/>
    </dgm:pt>
    <dgm:pt modelId="{114FDF26-A19F-44BC-97B8-E69AADD74560}" type="pres">
      <dgm:prSet presAssocID="{7F8D8035-6AEA-2D48-8251-E57E1F50152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6FCE4B6A-50B7-4E43-BBCD-9AC3F152365E}" type="pres">
      <dgm:prSet presAssocID="{7F8D8035-6AEA-2D48-8251-E57E1F50152B}" presName="spaceRect" presStyleCnt="0"/>
      <dgm:spPr/>
    </dgm:pt>
    <dgm:pt modelId="{80304138-D55E-48EE-9CDA-0557D0023BE4}" type="pres">
      <dgm:prSet presAssocID="{7F8D8035-6AEA-2D48-8251-E57E1F50152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B0B8014-D793-48D3-9164-D7F579C18308}" srcId="{D25BE6C4-83A8-4595-A30B-4860422282A3}" destId="{4E8E11AE-332F-4F42-A5D5-D494A01F867B}" srcOrd="0" destOrd="0" parTransId="{5C090341-B422-49D3-8748-9AF8A022373D}" sibTransId="{2B5992EF-23B8-4552-8744-4E7F8BE43F37}"/>
    <dgm:cxn modelId="{D5026750-7EE7-A34E-8919-542C6D796150}" type="presOf" srcId="{D25BE6C4-83A8-4595-A30B-4860422282A3}" destId="{2319D359-9B74-482F-B2A3-17F3928FD6A2}" srcOrd="0" destOrd="0" presId="urn:microsoft.com/office/officeart/2018/2/layout/IconCircleList"/>
    <dgm:cxn modelId="{AD6B72B5-BE3B-4C4B-A355-0A6C5687B092}" srcId="{D25BE6C4-83A8-4595-A30B-4860422282A3}" destId="{7F8D8035-6AEA-2D48-8251-E57E1F50152B}" srcOrd="1" destOrd="0" parTransId="{5D675DD3-E9BC-2C45-855D-42B2DAF58800}" sibTransId="{D43C9227-7886-2E42-81BE-6E0C56311E3A}"/>
    <dgm:cxn modelId="{5A45D4BC-0499-8345-9A4E-B5A6AB09D2FD}" type="presOf" srcId="{7F8D8035-6AEA-2D48-8251-E57E1F50152B}" destId="{80304138-D55E-48EE-9CDA-0557D0023BE4}" srcOrd="0" destOrd="0" presId="urn:microsoft.com/office/officeart/2018/2/layout/IconCircleList"/>
    <dgm:cxn modelId="{97C8A6EB-2E32-0147-8C9A-E4375F7E0B77}" type="presOf" srcId="{4E8E11AE-332F-4F42-A5D5-D494A01F867B}" destId="{9605FCD4-2534-4BAE-A008-2595AB4BA03B}" srcOrd="0" destOrd="0" presId="urn:microsoft.com/office/officeart/2018/2/layout/IconCircleList"/>
    <dgm:cxn modelId="{3D78BCF9-F767-894E-9C96-066C05D7977E}" type="presOf" srcId="{2B5992EF-23B8-4552-8744-4E7F8BE43F37}" destId="{1D10E99D-2B67-45DC-B00F-0EDFCE029814}" srcOrd="0" destOrd="0" presId="urn:microsoft.com/office/officeart/2018/2/layout/IconCircleList"/>
    <dgm:cxn modelId="{761EE2B7-B63A-2643-94F2-4A6B807F649C}" type="presParOf" srcId="{2319D359-9B74-482F-B2A3-17F3928FD6A2}" destId="{4D2BDB2F-F7B3-4932-B802-491351A59EB7}" srcOrd="0" destOrd="0" presId="urn:microsoft.com/office/officeart/2018/2/layout/IconCircleList"/>
    <dgm:cxn modelId="{418A4D2C-0A82-4B40-B8DB-F7E56D12AAEB}" type="presParOf" srcId="{4D2BDB2F-F7B3-4932-B802-491351A59EB7}" destId="{E3CDC346-B94C-4EEA-AD9E-9B4B299DC0B4}" srcOrd="0" destOrd="0" presId="urn:microsoft.com/office/officeart/2018/2/layout/IconCircleList"/>
    <dgm:cxn modelId="{0BC65F61-113B-004F-9AA3-F86CE8ED9FFA}" type="presParOf" srcId="{E3CDC346-B94C-4EEA-AD9E-9B4B299DC0B4}" destId="{C8EC2D0F-8A15-436D-9A7A-AEA0C9CFB564}" srcOrd="0" destOrd="0" presId="urn:microsoft.com/office/officeart/2018/2/layout/IconCircleList"/>
    <dgm:cxn modelId="{2C8857F2-3155-4642-8B2E-FA186BA02EF2}" type="presParOf" srcId="{E3CDC346-B94C-4EEA-AD9E-9B4B299DC0B4}" destId="{9FB70CC5-A7E8-4F93-9913-7C0BAA0809FB}" srcOrd="1" destOrd="0" presId="urn:microsoft.com/office/officeart/2018/2/layout/IconCircleList"/>
    <dgm:cxn modelId="{59410938-7F2E-6F4B-AF98-EE30EA3CE4ED}" type="presParOf" srcId="{E3CDC346-B94C-4EEA-AD9E-9B4B299DC0B4}" destId="{8C835238-B9F0-4F96-BCD8-98F256F271EB}" srcOrd="2" destOrd="0" presId="urn:microsoft.com/office/officeart/2018/2/layout/IconCircleList"/>
    <dgm:cxn modelId="{8446DAD1-41B0-1249-A91D-CB9FAF8CDF8C}" type="presParOf" srcId="{E3CDC346-B94C-4EEA-AD9E-9B4B299DC0B4}" destId="{9605FCD4-2534-4BAE-A008-2595AB4BA03B}" srcOrd="3" destOrd="0" presId="urn:microsoft.com/office/officeart/2018/2/layout/IconCircleList"/>
    <dgm:cxn modelId="{10CE72EA-D6AF-2C44-A2CA-CD623FB0916A}" type="presParOf" srcId="{4D2BDB2F-F7B3-4932-B802-491351A59EB7}" destId="{1D10E99D-2B67-45DC-B00F-0EDFCE029814}" srcOrd="1" destOrd="0" presId="urn:microsoft.com/office/officeart/2018/2/layout/IconCircleList"/>
    <dgm:cxn modelId="{A390EA77-F806-3D4D-A3D4-DC40F2FC3D08}" type="presParOf" srcId="{4D2BDB2F-F7B3-4932-B802-491351A59EB7}" destId="{A64F95FC-EB75-4F1D-9A1F-FCD4BFA368A8}" srcOrd="2" destOrd="0" presId="urn:microsoft.com/office/officeart/2018/2/layout/IconCircleList"/>
    <dgm:cxn modelId="{2A9D461B-EAC6-BC47-BEF4-E782482A29EF}" type="presParOf" srcId="{A64F95FC-EB75-4F1D-9A1F-FCD4BFA368A8}" destId="{03F30BBF-51C1-4190-B1D0-49B23F3C9AF6}" srcOrd="0" destOrd="0" presId="urn:microsoft.com/office/officeart/2018/2/layout/IconCircleList"/>
    <dgm:cxn modelId="{28193006-235C-FF4C-85D4-01E260B70824}" type="presParOf" srcId="{A64F95FC-EB75-4F1D-9A1F-FCD4BFA368A8}" destId="{114FDF26-A19F-44BC-97B8-E69AADD74560}" srcOrd="1" destOrd="0" presId="urn:microsoft.com/office/officeart/2018/2/layout/IconCircleList"/>
    <dgm:cxn modelId="{55AAEDD0-1E94-2445-9858-C56325BCD134}" type="presParOf" srcId="{A64F95FC-EB75-4F1D-9A1F-FCD4BFA368A8}" destId="{6FCE4B6A-50B7-4E43-BBCD-9AC3F152365E}" srcOrd="2" destOrd="0" presId="urn:microsoft.com/office/officeart/2018/2/layout/IconCircleList"/>
    <dgm:cxn modelId="{889CFEF1-1D0B-504C-AFC5-6E5D31056D5A}" type="presParOf" srcId="{A64F95FC-EB75-4F1D-9A1F-FCD4BFA368A8}" destId="{80304138-D55E-48EE-9CDA-0557D0023BE4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AB3371-1946-CB4F-9B7A-8DABDCB66296}">
      <dsp:nvSpPr>
        <dsp:cNvPr id="0" name=""/>
        <dsp:cNvSpPr/>
      </dsp:nvSpPr>
      <dsp:spPr>
        <a:xfrm>
          <a:off x="0" y="0"/>
          <a:ext cx="5278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0EF328-2C9A-EF42-8731-8986B1C9C432}">
      <dsp:nvSpPr>
        <dsp:cNvPr id="0" name=""/>
        <dsp:cNvSpPr/>
      </dsp:nvSpPr>
      <dsp:spPr>
        <a:xfrm>
          <a:off x="0" y="0"/>
          <a:ext cx="5278066" cy="198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b="1" kern="1200" dirty="0"/>
            <a:t>Regional Differences: </a:t>
          </a:r>
          <a:r>
            <a:rPr lang="en-GB" sz="1700" kern="1200" dirty="0"/>
            <a:t>Each state exhibits different responses to environmental variables. For example, Andhra Pradesh and Kerala show more sensitivity to precipitation, whereas Bihar and Tamil Nadu are more influenced by temperature fluctuations.</a:t>
          </a:r>
          <a:endParaRPr lang="en-US" sz="1700" kern="1200" dirty="0"/>
        </a:p>
      </dsp:txBody>
      <dsp:txXfrm>
        <a:off x="0" y="0"/>
        <a:ext cx="5278066" cy="1989792"/>
      </dsp:txXfrm>
    </dsp:sp>
    <dsp:sp modelId="{2745C5B5-81F2-9A48-BF45-EFE761F3FE8E}">
      <dsp:nvSpPr>
        <dsp:cNvPr id="0" name=""/>
        <dsp:cNvSpPr/>
      </dsp:nvSpPr>
      <dsp:spPr>
        <a:xfrm>
          <a:off x="0" y="1989792"/>
          <a:ext cx="527806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7AA79-82AE-4D44-A2FC-9DD5C0B0660D}">
      <dsp:nvSpPr>
        <dsp:cNvPr id="0" name=""/>
        <dsp:cNvSpPr/>
      </dsp:nvSpPr>
      <dsp:spPr>
        <a:xfrm>
          <a:off x="0" y="1989792"/>
          <a:ext cx="5278066" cy="19897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b="1" kern="1200"/>
            <a:t>Crop-Specific Variations: </a:t>
          </a:r>
          <a:r>
            <a:rPr lang="en-GB" sz="1700" kern="1200"/>
            <a:t>Certain crops, such as rice and wheat, are more resilient to wind speed, while crops like jute are sensitive to even slight changes in wind speed and precipitation.</a:t>
          </a:r>
          <a:endParaRPr lang="en-US" sz="1700" kern="1200"/>
        </a:p>
      </dsp:txBody>
      <dsp:txXfrm>
        <a:off x="0" y="1989792"/>
        <a:ext cx="5278066" cy="198979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059FFC-C546-0043-AA43-3DD8A001597C}">
      <dsp:nvSpPr>
        <dsp:cNvPr id="0" name=""/>
        <dsp:cNvSpPr/>
      </dsp:nvSpPr>
      <dsp:spPr>
        <a:xfrm>
          <a:off x="0" y="417037"/>
          <a:ext cx="2183129" cy="13098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b="1" i="0" kern="1200" dirty="0">
              <a:latin typeface="+mn-lt"/>
            </a:rPr>
            <a:t>APIs</a:t>
          </a:r>
          <a:r>
            <a:rPr lang="en-GB" sz="1000" b="0" i="0" kern="1200" dirty="0">
              <a:latin typeface="+mn-lt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00" b="0" i="0" kern="1200" dirty="0">
              <a:latin typeface="+mn-lt"/>
            </a:rPr>
            <a:t>Downloaded real-time and historical </a:t>
          </a:r>
          <a:r>
            <a:rPr lang="en-GB" sz="1000" b="0" i="0" kern="1200" dirty="0">
              <a:latin typeface="+mn-lt"/>
              <a:ea typeface="+mn-ea"/>
              <a:cs typeface="+mn-cs"/>
            </a:rPr>
            <a:t>weather data </a:t>
          </a:r>
          <a:r>
            <a:rPr lang="en-GB" sz="1000" b="0" i="0" u="none" kern="1200" dirty="0">
              <a:latin typeface="+mn-lt"/>
              <a:ea typeface="+mn-ea"/>
              <a:cs typeface="+mn-cs"/>
            </a:rPr>
            <a:t>via API from NASA Power,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00" b="0" i="0" u="none" kern="1200" dirty="0">
              <a:latin typeface="+mn-lt"/>
              <a:ea typeface="+mn-ea"/>
              <a:cs typeface="+mn-cs"/>
            </a:rPr>
            <a:t>Downloaded geospatial coordinates </a:t>
          </a:r>
          <a:r>
            <a:rPr lang="en-GB" sz="1000" b="0" i="0" u="none" kern="1200">
              <a:latin typeface="+mn-lt"/>
              <a:ea typeface="+mn-ea"/>
              <a:cs typeface="+mn-cs"/>
            </a:rPr>
            <a:t>via OPEGEO, &amp; </a:t>
          </a:r>
          <a:br>
            <a:rPr lang="en-GB" sz="1000" b="0" i="0" u="none" kern="1200" dirty="0">
              <a:latin typeface="+mn-lt"/>
              <a:ea typeface="+mn-ea"/>
              <a:cs typeface="+mn-cs"/>
            </a:rPr>
          </a:br>
          <a:r>
            <a:rPr lang="en-GB" sz="1000" b="0" i="0" u="none" kern="1200" dirty="0">
              <a:latin typeface="+mn-lt"/>
              <a:ea typeface="+mn-ea"/>
              <a:cs typeface="+mn-cs"/>
            </a:rPr>
            <a:t>Historical crop data from the </a:t>
          </a:r>
          <a:r>
            <a:rPr lang="en-GB" sz="1000" b="0" i="0" u="none" kern="1200" dirty="0" err="1">
              <a:latin typeface="+mn-lt"/>
              <a:ea typeface="+mn-ea"/>
              <a:cs typeface="+mn-cs"/>
            </a:rPr>
            <a:t>indian</a:t>
          </a:r>
          <a:r>
            <a:rPr lang="en-GB" sz="1000" b="0" i="0" u="none" kern="1200" dirty="0">
              <a:latin typeface="+mn-lt"/>
              <a:ea typeface="+mn-ea"/>
              <a:cs typeface="+mn-cs"/>
            </a:rPr>
            <a:t> government</a:t>
          </a:r>
          <a:endParaRPr lang="en-US" sz="1000" kern="1200" dirty="0">
            <a:latin typeface="+mn-lt"/>
          </a:endParaRPr>
        </a:p>
      </dsp:txBody>
      <dsp:txXfrm>
        <a:off x="0" y="417037"/>
        <a:ext cx="2183129" cy="1309877"/>
      </dsp:txXfrm>
    </dsp:sp>
    <dsp:sp modelId="{616C7929-5761-CD4B-9C79-BF050945FBEC}">
      <dsp:nvSpPr>
        <dsp:cNvPr id="0" name=""/>
        <dsp:cNvSpPr/>
      </dsp:nvSpPr>
      <dsp:spPr>
        <a:xfrm>
          <a:off x="2401443" y="417037"/>
          <a:ext cx="2183129" cy="13098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b="1" i="0" kern="1200">
              <a:latin typeface="+mn-lt"/>
            </a:rPr>
            <a:t>Data Handling with NumPy</a:t>
          </a:r>
          <a:r>
            <a:rPr lang="en-GB" sz="1000" b="0" i="0" kern="1200">
              <a:latin typeface="+mn-lt"/>
            </a:rPr>
            <a:t>: </a:t>
          </a:r>
          <a:r>
            <a:rPr lang="en-GB" sz="1000" b="0" i="0">
              <a:latin typeface="+mn-lt"/>
            </a:rPr>
            <a:t>Utilized NumPy for efficient numerical operations on the scraped dataset.</a:t>
          </a:r>
          <a:endParaRPr lang="en-US" sz="1000" kern="1200">
            <a:latin typeface="+mn-lt"/>
          </a:endParaRPr>
        </a:p>
      </dsp:txBody>
      <dsp:txXfrm>
        <a:off x="2401443" y="417037"/>
        <a:ext cx="2183129" cy="1309877"/>
      </dsp:txXfrm>
    </dsp:sp>
    <dsp:sp modelId="{97699367-A543-3048-9958-A2C1D8304CB3}">
      <dsp:nvSpPr>
        <dsp:cNvPr id="0" name=""/>
        <dsp:cNvSpPr/>
      </dsp:nvSpPr>
      <dsp:spPr>
        <a:xfrm>
          <a:off x="4802886" y="417037"/>
          <a:ext cx="2183129" cy="13098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b="1" i="0" kern="1200">
              <a:latin typeface="+mn-lt"/>
            </a:rPr>
            <a:t>Data Cleaning and Manipulation</a:t>
          </a:r>
          <a:r>
            <a:rPr lang="en-GB" sz="1000" b="0" i="0" kern="1200">
              <a:latin typeface="+mn-lt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00" b="0" i="0" kern="1200">
              <a:latin typeface="+mn-lt"/>
            </a:rPr>
            <a:t>Employed the Pandas library for cleaning, manipulating, and pivoting the data to prepare it for analysis.</a:t>
          </a:r>
          <a:endParaRPr lang="en-US" sz="1000" kern="1200">
            <a:latin typeface="+mn-lt"/>
          </a:endParaRPr>
        </a:p>
      </dsp:txBody>
      <dsp:txXfrm>
        <a:off x="4802886" y="417037"/>
        <a:ext cx="2183129" cy="1309877"/>
      </dsp:txXfrm>
    </dsp:sp>
    <dsp:sp modelId="{8B4194F0-70A3-F444-9965-D9260E4D28D5}">
      <dsp:nvSpPr>
        <dsp:cNvPr id="0" name=""/>
        <dsp:cNvSpPr/>
      </dsp:nvSpPr>
      <dsp:spPr>
        <a:xfrm>
          <a:off x="1200721" y="1945228"/>
          <a:ext cx="2183129" cy="13098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b="1" i="0" kern="1200">
              <a:latin typeface="+mn-lt"/>
            </a:rPr>
            <a:t>Analysis with Scikit-Learn</a:t>
          </a:r>
          <a:r>
            <a:rPr lang="en-GB" sz="1000" b="0" i="0" kern="1200">
              <a:latin typeface="+mn-lt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00" b="0" i="0" kern="1200">
              <a:latin typeface="+mn-lt"/>
            </a:rPr>
            <a:t>Used Scikit-Learn for implementing machine learning algorithms to analyze the relationships between weather patterns and agricultural production.</a:t>
          </a:r>
          <a:endParaRPr lang="en-US" sz="1000" kern="1200">
            <a:latin typeface="+mn-lt"/>
          </a:endParaRPr>
        </a:p>
      </dsp:txBody>
      <dsp:txXfrm>
        <a:off x="1200721" y="1945228"/>
        <a:ext cx="2183129" cy="1309877"/>
      </dsp:txXfrm>
    </dsp:sp>
    <dsp:sp modelId="{24833A73-2668-5A4D-85DE-4458B793AC6F}">
      <dsp:nvSpPr>
        <dsp:cNvPr id="0" name=""/>
        <dsp:cNvSpPr/>
      </dsp:nvSpPr>
      <dsp:spPr>
        <a:xfrm>
          <a:off x="3602164" y="1945228"/>
          <a:ext cx="2183129" cy="1309877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GB" sz="1000" b="1" i="0" kern="1200">
              <a:latin typeface="+mn-lt"/>
            </a:rPr>
            <a:t>Data Visualization</a:t>
          </a:r>
          <a:r>
            <a:rPr lang="en-GB" sz="1000" b="0" i="0" kern="1200">
              <a:latin typeface="+mn-lt"/>
            </a:rPr>
            <a:t>:</a:t>
          </a: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GB" sz="1000" b="0" i="0" kern="1200">
              <a:latin typeface="+mn-lt"/>
            </a:rPr>
            <a:t>Created visual representations of the data using Matplotlib to illustrate findings and insights.</a:t>
          </a:r>
          <a:endParaRPr lang="en-GB" sz="1000" b="0" i="0" u="none" kern="1200">
            <a:latin typeface="+mn-lt"/>
            <a:ea typeface="+mn-ea"/>
            <a:cs typeface="+mn-cs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00" b="1" i="0" kern="1200">
            <a:latin typeface="+mn-lt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00" b="1" i="0" kern="1200">
            <a:latin typeface="+mn-lt"/>
          </a:endParaRPr>
        </a:p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endParaRPr lang="en-GB" sz="1000" b="1" i="0" kern="1200">
            <a:latin typeface="+mn-lt"/>
          </a:endParaRPr>
        </a:p>
      </dsp:txBody>
      <dsp:txXfrm>
        <a:off x="3602164" y="1945228"/>
        <a:ext cx="2183129" cy="130987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EC2D0F-8A15-436D-9A7A-AEA0C9CFB564}">
      <dsp:nvSpPr>
        <dsp:cNvPr id="0" name=""/>
        <dsp:cNvSpPr/>
      </dsp:nvSpPr>
      <dsp:spPr>
        <a:xfrm>
          <a:off x="212335" y="1507711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FB70CC5-A7E8-4F93-9913-7C0BAA0809FB}">
      <dsp:nvSpPr>
        <dsp:cNvPr id="0" name=""/>
        <dsp:cNvSpPr/>
      </dsp:nvSpPr>
      <dsp:spPr>
        <a:xfrm>
          <a:off x="492877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05FCD4-2534-4BAE-A008-2595AB4BA03B}">
      <dsp:nvSpPr>
        <dsp:cNvPr id="0" name=""/>
        <dsp:cNvSpPr/>
      </dsp:nvSpPr>
      <dsp:spPr>
        <a:xfrm>
          <a:off x="1834517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Data Collection Difficulties: 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The primary challenges include difficulties in obtaining comprehensive, high-quality data on crop performance due to inconsistent collection methods and limited real-time access.</a:t>
          </a:r>
          <a:endParaRPr lang="en-US" sz="1300" kern="1200">
            <a:latin typeface="+mn-lt"/>
          </a:endParaRPr>
        </a:p>
      </dsp:txBody>
      <dsp:txXfrm>
        <a:off x="1834517" y="1507711"/>
        <a:ext cx="3148942" cy="1335915"/>
      </dsp:txXfrm>
    </dsp:sp>
    <dsp:sp modelId="{03F30BBF-51C1-4190-B1D0-49B23F3C9AF6}">
      <dsp:nvSpPr>
        <dsp:cNvPr id="0" name=""/>
        <dsp:cNvSpPr/>
      </dsp:nvSpPr>
      <dsp:spPr>
        <a:xfrm>
          <a:off x="5532139" y="1507711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4FDF26-A19F-44BC-97B8-E69AADD74560}">
      <dsp:nvSpPr>
        <dsp:cNvPr id="0" name=""/>
        <dsp:cNvSpPr/>
      </dsp:nvSpPr>
      <dsp:spPr>
        <a:xfrm>
          <a:off x="5812681" y="1788253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304138-D55E-48EE-9CDA-0557D0023BE4}">
      <dsp:nvSpPr>
        <dsp:cNvPr id="0" name=""/>
        <dsp:cNvSpPr/>
      </dsp:nvSpPr>
      <dsp:spPr>
        <a:xfrm>
          <a:off x="7154322" y="1507711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Understanding Climate-Crop Relationships: </a:t>
          </a:r>
        </a:p>
        <a:p>
          <a:pPr marL="0" lvl="0" indent="0" algn="l" defTabSz="5778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b="0" i="0" kern="1200"/>
            <a:t>Complexity in identifying how different climatic factors (temperature, rainfall, humidity, etc.) impact crop growth and variability in climate patterns across regions makes it harder to analyse the data.</a:t>
          </a:r>
          <a:endParaRPr lang="en-US" sz="1300" kern="1200">
            <a:latin typeface="+mn-lt"/>
          </a:endParaRPr>
        </a:p>
      </dsp:txBody>
      <dsp:txXfrm>
        <a:off x="7154322" y="1507711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17710-8395-1488-B8D8-BF4DBFF69B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74FD78-3BBD-0D6D-5769-0A280E31E0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99175-E512-FCD9-9D7C-6C79C058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AE979-49CE-D2E3-04FA-A450F5A927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B42D0D-8814-0320-6BA0-45A0977E19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245610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4D065-E661-D68C-E195-7FDBBF822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97EF8E-CEE3-EABE-CDF9-61C21F42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9FA794-01E9-9109-6187-19A6E48F1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3265B-E24E-88C4-60AB-FCB6A853E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BBC00-078B-4389-F5EF-0B0DC9BFF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218064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B4A609-CE95-694F-6E66-EA3DDCAE7F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6DE9DE-BAFA-BA97-4AEB-A448849F6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7818F-FEAA-54FD-B77E-0F64FC7742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EE59FB-F6D3-9E77-1197-1A2616BB4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AD3D4-77AA-FD29-829D-489A7F787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68140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CEB06-0C33-0AA3-548F-F56D0558F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8AD82-C5B2-2818-A2D6-EA02D875A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5C903A-9FCC-6C82-1E1C-6F0E58E35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0BD565-2384-0800-6BDE-CBE2B5871A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4C1801-D214-A8EA-179D-9CB866D7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5781269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6537D-AA76-6E9E-90E5-391EE67BC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65FB3-2FB0-9B3C-F6A5-560B45EDD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E42719-3F34-F127-F04C-3AA35BB28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04C09-0A62-B728-222C-CFFB4F077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7A8A6A-F95E-76E5-3DCD-1F9D3D63B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959394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53FA5-7696-CA05-4688-428BB9AE4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4CDA87-1726-E276-7234-1FA0EFB072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BC423C-9B49-013F-3BDE-9366A2967B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8B9F7F-3833-5814-F08D-BAB25B36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4512FE-E288-C194-2012-B994E9B5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51FF02-19BA-440B-63ED-F19EF315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2390483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D608D-3426-C6C5-FA2C-C72F7C038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FCE42-4899-5FF5-1D31-9D509AC2D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9D2E3-E994-3129-227F-9403728BCC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2D965A-EA57-1BC0-161E-C63EC7B3BD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7BE012-C8B0-49FF-8447-7250B35AF9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72781A-42F2-FE5B-21AB-2D8B9261B5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1AA826-CFDC-7096-57EE-501379A89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E1F1C89-64D5-82CE-0992-DF8AAA298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6258904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79C4D-BB0A-51E1-F1F5-26F183F29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715237B-A8E6-27EC-0F2C-B9EEFAAE6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C38B9D-9392-7F23-EA9F-078BF5039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E125B-4E21-24FF-F9B9-40323913C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4077922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F5A267-2F49-1327-6922-2C7230022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9224A4-5026-F298-6154-C02D0EB8C2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93B6C-36E4-D75C-35BA-E321D76C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175979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7481F-ADE6-12FC-D84E-FF03B8740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45853-247A-3AD2-29AE-DC251260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650413-9D84-261C-8B1E-93DA191BC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62708B-5E69-1BB5-7224-305818CE5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168AFE-6FDF-FABC-F7A1-6F78B36C9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39DA6F-F4B0-6A13-1593-AB72BB1A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3678860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93486-1767-A5BD-E1D6-62CDF6B76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1C9FC3-8E17-A085-B674-205E8BDDE5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F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2D053B-1431-5FE5-6A52-A1208A501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225168-8A57-D9C6-018A-EFA35B178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064341-548B-6737-A9F5-221AF809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F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97FBE-61E4-6CEE-9F8B-F1C072F3D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978467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DECAC80-CDCC-6DB9-9227-AE38F8AE2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F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169385-B207-EEBF-8128-3556DB1C99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F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5FE9EC-FBEA-84A5-870B-BFE78EBEE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A8CF7C-A4BE-8345-8E33-A0AADE88373F}" type="datetimeFigureOut">
              <a:rPr lang="en-FR" smtClean="0"/>
              <a:t>26/09/2024</a:t>
            </a:fld>
            <a:endParaRPr lang="en-F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59F93-C9E7-3C8F-D0C7-1098FD2F39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F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A11F7D-E07E-9B1E-26EE-501AE83655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3CEA60-D452-F542-AB68-D8386CF58F56}" type="slidenum">
              <a:rPr lang="en-FR" smtClean="0"/>
              <a:t>‹#›</a:t>
            </a:fld>
            <a:endParaRPr lang="en-FR"/>
          </a:p>
        </p:txBody>
      </p:sp>
    </p:spTree>
    <p:extLst>
      <p:ext uri="{BB962C8B-B14F-4D97-AF65-F5344CB8AC3E}">
        <p14:creationId xmlns:p14="http://schemas.microsoft.com/office/powerpoint/2010/main" val="17606199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12.png"/><Relationship Id="rId7" Type="http://schemas.openxmlformats.org/officeDocument/2006/relationships/diagramQuickStyle" Target="../diagrams/quickStyle2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3.png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E0AE394F-AFF1-4485-AF1F-7387A2F04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Video 15" descr="Blowing Wheat">
            <a:extLst>
              <a:ext uri="{FF2B5EF4-FFF2-40B4-BE49-F238E27FC236}">
                <a16:creationId xmlns:a16="http://schemas.microsoft.com/office/drawing/2014/main" id="{FD2F32CF-0FA0-9DA1-D963-1CB1BE3D6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683D043-25BB-4AC9-8130-641179672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3323345"/>
          </a:xfrm>
          <a:prstGeom prst="rect">
            <a:avLst/>
          </a:prstGeom>
          <a:gradFill flip="none" rotWithShape="1">
            <a:gsLst>
              <a:gs pos="57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C3E42C-BDC7-313D-92EF-F6353D7CB3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3" y="554845"/>
            <a:ext cx="10656891" cy="3902673"/>
          </a:xfrm>
        </p:spPr>
        <p:txBody>
          <a:bodyPr anchor="t">
            <a:normAutofit/>
          </a:bodyPr>
          <a:lstStyle/>
          <a:p>
            <a:pPr algn="l"/>
            <a:r>
              <a:rPr lang="en-GB" sz="5200" dirty="0" err="1">
                <a:solidFill>
                  <a:srgbClr val="FFFFFF"/>
                </a:solidFill>
              </a:rPr>
              <a:t>Analyzing</a:t>
            </a:r>
            <a:r>
              <a:rPr lang="en-GB" sz="5200" dirty="0">
                <a:solidFill>
                  <a:srgbClr val="FFFFFF"/>
                </a:solidFill>
              </a:rPr>
              <a:t> the Impact of Environmental Factors on Crop Production in India</a:t>
            </a:r>
            <a:endParaRPr lang="en-FR" sz="5200" dirty="0">
              <a:solidFill>
                <a:srgbClr val="FFFFFF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61CCAC-6875-474C-8E9E-F57ABF078C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047" y="4704862"/>
            <a:ext cx="12191999" cy="2155484"/>
          </a:xfrm>
          <a:prstGeom prst="rect">
            <a:avLst/>
          </a:prstGeom>
          <a:gradFill flip="none" rotWithShape="1">
            <a:gsLst>
              <a:gs pos="59000">
                <a:srgbClr val="000000">
                  <a:alpha val="30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EDBFFE-68F3-DF02-7497-D75D45BCA6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5523" y="4718033"/>
            <a:ext cx="10678296" cy="1175039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A Data-Driven Approach for Optimizing Agriculture</a:t>
            </a:r>
            <a:endParaRPr lang="en-F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0923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E932D4-AE90-3826-C809-0CF099F8B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</p:spPr>
        <p:txBody>
          <a:bodyPr anchor="ctr">
            <a:normAutofit/>
          </a:bodyPr>
          <a:lstStyle/>
          <a:p>
            <a:r>
              <a:rPr lang="en-FR" sz="3700" dirty="0"/>
              <a:t>Strides towards climate adaptability! Thank you.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575E3EF-8862-61F8-B8A1-032B4FF65A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02" y="2743200"/>
            <a:ext cx="4646905" cy="3613149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FR" sz="2000" dirty="0"/>
              <a:t>Prepared by: </a:t>
            </a:r>
          </a:p>
          <a:p>
            <a:pPr marL="0" indent="0">
              <a:buNone/>
            </a:pPr>
            <a:r>
              <a:rPr lang="en-FR" sz="2000" dirty="0"/>
              <a:t>Linh, Supriya, &amp; Nancy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A05713-D01E-CFBE-F8BE-2ED21687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686" r="1825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397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4BDA37D-DCF5-E77B-73D7-48D68520CF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05E26A41-1948-3B57-E059-BB50185595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C30FBD-49FA-C9D4-05F2-B47EA6381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FR" sz="5400" dirty="0"/>
              <a:t>Introduction</a:t>
            </a:r>
          </a:p>
        </p:txBody>
      </p:sp>
      <p:sp>
        <p:nvSpPr>
          <p:cNvPr id="34" name="sketchy line">
            <a:extLst>
              <a:ext uri="{FF2B5EF4-FFF2-40B4-BE49-F238E27FC236}">
                <a16:creationId xmlns:a16="http://schemas.microsoft.com/office/drawing/2014/main" id="{519E3FBA-936B-E647-D13B-63F7E2E8DD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08419-1157-AD9E-DDBC-923176ED4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GB" sz="1400" b="1" dirty="0"/>
              <a:t>Context:</a:t>
            </a:r>
            <a:r>
              <a:rPr lang="en-GB" sz="1400" dirty="0"/>
              <a:t> Agriculture in India is heavily reliant on environmental factors such as temperature, wind speed, and precipitation. Optimizing crop yield requires a thorough understanding of how these factors influence production in different regions.</a:t>
            </a:r>
          </a:p>
          <a:p>
            <a:r>
              <a:rPr lang="en-GB" sz="1400" b="1" dirty="0"/>
              <a:t>Objective:</a:t>
            </a:r>
            <a:r>
              <a:rPr lang="en-GB" sz="1400" dirty="0"/>
              <a:t> This analysis explores the relationship between crop production and environmental variables (temperature, wind speed, and precipitation) in the top-producing states of India.</a:t>
            </a:r>
            <a:endParaRPr lang="en-FR" sz="14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56F3FE-BE31-FDCA-BCC0-11153DA7EF1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355" r="19225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4948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7EB742-08EE-532C-ED85-96764532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AA474011-A49D-4C7A-BF41-0ACD0A2693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6D72081E-AD41-4FBB-B02B-698A68DBCA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4218905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0BF4A9-90D7-20F2-797B-5714632C0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4444332"/>
            <a:ext cx="3558466" cy="1645920"/>
          </a:xfrm>
        </p:spPr>
        <p:txBody>
          <a:bodyPr>
            <a:normAutofit/>
          </a:bodyPr>
          <a:lstStyle/>
          <a:p>
            <a:r>
              <a:rPr lang="en-FR" sz="3200" dirty="0"/>
              <a:t>Hypotheses</a:t>
            </a:r>
          </a:p>
        </p:txBody>
      </p:sp>
      <p:pic>
        <p:nvPicPr>
          <p:cNvPr id="15" name="Picture 14" descr="A graph with orange and blue lines&#10;&#10;Description automatically generated">
            <a:extLst>
              <a:ext uri="{FF2B5EF4-FFF2-40B4-BE49-F238E27FC236}">
                <a16:creationId xmlns:a16="http://schemas.microsoft.com/office/drawing/2014/main" id="{591E4DDF-3EEB-E24E-4B36-B7AFC33CA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561" y="374904"/>
            <a:ext cx="7329270" cy="3609664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716248AD-805F-41BF-9B57-FC53E5B32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4911518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1F82758F-B2B3-4F0A-BB90-4BFFEDD16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3541" y="5254418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B57B-E072-7C33-67C9-C3ADAAA9C9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49240" y="4440602"/>
            <a:ext cx="6007608" cy="1645920"/>
          </a:xfrm>
        </p:spPr>
        <p:txBody>
          <a:bodyPr anchor="ctr">
            <a:normAutofit/>
          </a:bodyPr>
          <a:lstStyle/>
          <a:p>
            <a:r>
              <a:rPr lang="en-GB" sz="1300" b="1"/>
              <a:t>The Influence of Temperature on High-Value Crops</a:t>
            </a:r>
            <a:r>
              <a:rPr lang="en-GB" sz="1300"/>
              <a:t>: Higher temperatures are expected to have a negative impact on the production of crops like wheat and rice, particularly in regions like Uttar Pradesh and Tamil Nadu.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300" b="1"/>
              <a:t>Precipitation's Role in High-Yield States</a:t>
            </a:r>
            <a:r>
              <a:rPr lang="en-GB" sz="1300"/>
              <a:t>: Regions like Kerala and West Bengal will see an increase in crop production (especially rice and maize) with moderate to high levels of precipitation, whereas over-reliance on precipitation in states like Bihar limits production diversity.</a:t>
            </a:r>
          </a:p>
          <a:p>
            <a:pPr marL="0" indent="0">
              <a:buNone/>
            </a:pPr>
            <a:endParaRPr lang="en-FR" sz="1300"/>
          </a:p>
        </p:txBody>
      </p:sp>
    </p:spTree>
    <p:extLst>
      <p:ext uri="{BB962C8B-B14F-4D97-AF65-F5344CB8AC3E}">
        <p14:creationId xmlns:p14="http://schemas.microsoft.com/office/powerpoint/2010/main" val="1057593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AAE94E3-A7DB-4868-B1E3-E49703488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68CC4B-1505-92F2-6548-66F10BD6A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560" y="856180"/>
            <a:ext cx="5279408" cy="1128068"/>
          </a:xfrm>
        </p:spPr>
        <p:txBody>
          <a:bodyPr anchor="ctr">
            <a:normAutofit/>
          </a:bodyPr>
          <a:lstStyle/>
          <a:p>
            <a:r>
              <a:rPr lang="en-GB" sz="4000"/>
              <a:t>Key Insights</a:t>
            </a:r>
            <a:endParaRPr lang="en-FR" sz="4000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1DE889C7-FAD6-4397-98E2-05D5034844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083484"/>
            <a:ext cx="355196" cy="673460"/>
            <a:chOff x="0" y="823811"/>
            <a:chExt cx="355196" cy="673460"/>
          </a:xfrm>
        </p:grpSpPr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F399A70F-F8CD-4992-9EF5-6CF15472E7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23811"/>
              <a:ext cx="87363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48F4FEDC-6D80-458C-A665-075D9B9500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9341" y="823811"/>
              <a:ext cx="195855" cy="6734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3873B707-463F-40B0-8227-E8CC6C67E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65085" y="2123821"/>
            <a:ext cx="4975066" cy="2743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24E5B8D5-8EE2-4A9F-7407-47CF55B5D9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2552810"/>
              </p:ext>
            </p:extLst>
          </p:nvPr>
        </p:nvGraphicFramePr>
        <p:xfrm>
          <a:off x="590719" y="2330505"/>
          <a:ext cx="5278066" cy="39795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8" name="Rectangle 77">
            <a:extLst>
              <a:ext uri="{FF2B5EF4-FFF2-40B4-BE49-F238E27FC236}">
                <a16:creationId xmlns:a16="http://schemas.microsoft.com/office/drawing/2014/main" id="{C13237C8-E62C-4F0D-A318-BD6FB6C2D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0697670" y="0"/>
            <a:ext cx="149433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19C9EAEA-39D0-4B0E-A0EB-51E7B2674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7447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BC486F3-ACF2-AFF1-4EE2-23742200BB2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851" t="29097" r="1592" b="37342"/>
          <a:stretch/>
        </p:blipFill>
        <p:spPr>
          <a:xfrm>
            <a:off x="7083423" y="1308448"/>
            <a:ext cx="4397433" cy="1065644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8CB5D2D7-DF65-4E86-BFBA-FFB9B5ACE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49687" y="3505479"/>
            <a:ext cx="4845488" cy="29235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8A28C180-7807-E470-558F-5B66F1D5D2FD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10084" t="30775" r="1588" b="35949"/>
          <a:stretch/>
        </p:blipFill>
        <p:spPr>
          <a:xfrm>
            <a:off x="7083423" y="4449787"/>
            <a:ext cx="4395569" cy="103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1648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40BE2C6-CD01-97B7-27BC-A127662318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49246D-CA79-7C5E-980B-667FC245C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GB" sz="3800"/>
              <a:t>Temperature Correlation Across Crops</a:t>
            </a:r>
            <a:endParaRPr lang="en-FR" sz="380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F12B64-BD0F-FE04-DB89-BEBB820D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Crops like </a:t>
            </a:r>
            <a:r>
              <a:rPr lang="en-GB" sz="2200" b="1" dirty="0"/>
              <a:t>Rice</a:t>
            </a:r>
            <a:r>
              <a:rPr lang="en-GB" sz="2200" dirty="0"/>
              <a:t>, </a:t>
            </a:r>
            <a:r>
              <a:rPr lang="en-GB" sz="2200" b="1" dirty="0"/>
              <a:t>Cotton</a:t>
            </a:r>
            <a:r>
              <a:rPr lang="en-GB" sz="2200" dirty="0"/>
              <a:t>, </a:t>
            </a:r>
            <a:r>
              <a:rPr lang="en-GB" sz="2200" b="1" dirty="0"/>
              <a:t>Wheat</a:t>
            </a:r>
            <a:r>
              <a:rPr lang="en-GB" sz="2200" dirty="0"/>
              <a:t>, and </a:t>
            </a:r>
            <a:r>
              <a:rPr lang="en-GB" sz="2200" b="1" dirty="0"/>
              <a:t>Potato</a:t>
            </a:r>
            <a:r>
              <a:rPr lang="en-GB" sz="2200" dirty="0"/>
              <a:t> strongly correlate with specific temperature ranges. Crops like </a:t>
            </a:r>
            <a:r>
              <a:rPr lang="en-GB" sz="2200" b="1" dirty="0"/>
              <a:t>Coconut</a:t>
            </a:r>
            <a:r>
              <a:rPr lang="en-GB" sz="2200" dirty="0"/>
              <a:t> and </a:t>
            </a:r>
            <a:r>
              <a:rPr lang="en-GB" sz="2200" b="1" dirty="0"/>
              <a:t>Sugarcane</a:t>
            </a:r>
            <a:r>
              <a:rPr lang="en-GB" sz="2200" dirty="0"/>
              <a:t> have a narrower optimal temperature range for higher production.</a:t>
            </a:r>
          </a:p>
        </p:txBody>
      </p:sp>
      <p:pic>
        <p:nvPicPr>
          <p:cNvPr id="23" name="Picture 2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8AEB64F-91D5-ECC7-1708-2C2B07756B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433" t="28684" r="1773"/>
          <a:stretch/>
        </p:blipFill>
        <p:spPr>
          <a:xfrm>
            <a:off x="4654296" y="1676511"/>
            <a:ext cx="6903720" cy="350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16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027DC8C-6218-DAE6-523A-9D98AC3F7C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C00468F7-D607-0257-F393-F5EF388F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6CE05C-F8EC-D70B-1FAF-CADD5B446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19"/>
            <a:ext cx="3796098" cy="1828779"/>
          </a:xfrm>
        </p:spPr>
        <p:txBody>
          <a:bodyPr anchor="b">
            <a:normAutofit fontScale="90000"/>
          </a:bodyPr>
          <a:lstStyle/>
          <a:p>
            <a:r>
              <a:rPr lang="en-GB" sz="4000" dirty="0"/>
              <a:t>Regional Variations in Environmental Impact</a:t>
            </a:r>
            <a:endParaRPr lang="en-FR" sz="3800" dirty="0"/>
          </a:p>
        </p:txBody>
      </p:sp>
      <p:sp>
        <p:nvSpPr>
          <p:cNvPr id="68" name="sketch line">
            <a:extLst>
              <a:ext uri="{FF2B5EF4-FFF2-40B4-BE49-F238E27FC236}">
                <a16:creationId xmlns:a16="http://schemas.microsoft.com/office/drawing/2014/main" id="{F766F5EF-7DBF-EDB6-3428-C28CEF77AC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AB43A8-5C8B-7993-DC79-992DF5E1E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200" dirty="0"/>
              <a:t>States like </a:t>
            </a:r>
            <a:r>
              <a:rPr lang="en-GB" sz="2200" b="1" dirty="0"/>
              <a:t>Andhra</a:t>
            </a:r>
            <a:r>
              <a:rPr lang="en-GB" sz="2200" dirty="0"/>
              <a:t> </a:t>
            </a:r>
            <a:r>
              <a:rPr lang="en-GB" sz="2200" b="1" dirty="0"/>
              <a:t>Pradesh</a:t>
            </a:r>
            <a:r>
              <a:rPr lang="en-GB" sz="2200" dirty="0"/>
              <a:t>, </a:t>
            </a:r>
            <a:r>
              <a:rPr lang="en-GB" sz="2200" b="1" dirty="0"/>
              <a:t>Bihar</a:t>
            </a:r>
            <a:r>
              <a:rPr lang="en-GB" sz="2200" dirty="0"/>
              <a:t>, and </a:t>
            </a:r>
            <a:r>
              <a:rPr lang="en-GB" sz="2200" b="1" dirty="0"/>
              <a:t>Kerala</a:t>
            </a:r>
            <a:r>
              <a:rPr lang="en-GB" sz="2200" dirty="0"/>
              <a:t> show higher production with specific temperature and precipitation ranges. </a:t>
            </a:r>
            <a:r>
              <a:rPr lang="en-GB" sz="2200" b="1" dirty="0" err="1"/>
              <a:t>WindSpeed</a:t>
            </a:r>
            <a:r>
              <a:rPr lang="en-GB" sz="2200" dirty="0"/>
              <a:t> has minimal impact across most states, but </a:t>
            </a:r>
            <a:r>
              <a:rPr lang="en-GB" sz="2200" b="1" dirty="0"/>
              <a:t>precipitation</a:t>
            </a:r>
            <a:r>
              <a:rPr lang="en-GB" sz="2200" dirty="0"/>
              <a:t> greatly affects production in </a:t>
            </a:r>
            <a:r>
              <a:rPr lang="en-GB" sz="2200" b="1" dirty="0"/>
              <a:t>Assam</a:t>
            </a:r>
            <a:r>
              <a:rPr lang="en-GB" sz="2200" dirty="0"/>
              <a:t> and </a:t>
            </a:r>
            <a:r>
              <a:rPr lang="en-GB" sz="2200" b="1" dirty="0"/>
              <a:t>Kerala</a:t>
            </a:r>
            <a:r>
              <a:rPr lang="en-GB" sz="2200" dirty="0"/>
              <a:t>.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1FEBE63-8C6B-D97A-ACC2-A434B030AB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5210" t="55523" r="23249" b="22316"/>
          <a:stretch/>
        </p:blipFill>
        <p:spPr>
          <a:xfrm>
            <a:off x="5463537" y="718665"/>
            <a:ext cx="6510748" cy="1749634"/>
          </a:xfrm>
          <a:prstGeom prst="rect">
            <a:avLst/>
          </a:prstGeom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43961563-16AF-EBF9-0316-94BE39A878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441" t="55707" r="22645" b="22730"/>
          <a:stretch/>
        </p:blipFill>
        <p:spPr>
          <a:xfrm>
            <a:off x="5405676" y="2468299"/>
            <a:ext cx="6665681" cy="1730409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B5AC8578-B5F5-51B6-0EF8-10257DF7461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5024" t="55525" r="23062" b="22912"/>
          <a:stretch/>
        </p:blipFill>
        <p:spPr>
          <a:xfrm>
            <a:off x="5405698" y="4408926"/>
            <a:ext cx="6665659" cy="1730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670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15E7462-4C8C-A087-EED0-4A322AF39F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6" name="Rectangle 65">
            <a:extLst>
              <a:ext uri="{FF2B5EF4-FFF2-40B4-BE49-F238E27FC236}">
                <a16:creationId xmlns:a16="http://schemas.microsoft.com/office/drawing/2014/main" id="{79BB35BC-D5C2-4C8B-A22A-A71E619191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2696C2-6CA7-A847-39E4-27D41B601F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3788" y="365125"/>
            <a:ext cx="4840010" cy="1807305"/>
          </a:xfrm>
        </p:spPr>
        <p:txBody>
          <a:bodyPr>
            <a:normAutofit/>
          </a:bodyPr>
          <a:lstStyle/>
          <a:p>
            <a:r>
              <a:rPr lang="en-GB" sz="3100"/>
              <a:t>Business Idea:</a:t>
            </a:r>
            <a:br>
              <a:rPr lang="en-GB" sz="3100"/>
            </a:br>
            <a:r>
              <a:rPr lang="en-GB" sz="3100" b="1"/>
              <a:t>A Smart Agriculture Platform for Crop Yield Optimization</a:t>
            </a:r>
            <a:endParaRPr lang="en-FR" sz="3100" b="1"/>
          </a:p>
        </p:txBody>
      </p:sp>
      <p:pic>
        <p:nvPicPr>
          <p:cNvPr id="5" name="Picture 4" descr="A screenshot of a weather application&#10;&#10;Description automatically generated">
            <a:extLst>
              <a:ext uri="{FF2B5EF4-FFF2-40B4-BE49-F238E27FC236}">
                <a16:creationId xmlns:a16="http://schemas.microsoft.com/office/drawing/2014/main" id="{F2B226DB-7A22-97DE-9125-4DC174C71FB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811"/>
          <a:stretch/>
        </p:blipFill>
        <p:spPr>
          <a:xfrm>
            <a:off x="20" y="10"/>
            <a:ext cx="6116549" cy="6857990"/>
          </a:xfrm>
          <a:custGeom>
            <a:avLst/>
            <a:gdLst/>
            <a:ahLst/>
            <a:cxnLst/>
            <a:rect l="l" t="t" r="r" b="b"/>
            <a:pathLst>
              <a:path w="6116569" h="6879321">
                <a:moveTo>
                  <a:pt x="0" y="0"/>
                </a:moveTo>
                <a:lnTo>
                  <a:pt x="2935851" y="0"/>
                </a:lnTo>
                <a:cubicBezTo>
                  <a:pt x="3035710" y="10660"/>
                  <a:pt x="3138421" y="17767"/>
                  <a:pt x="3238280" y="31980"/>
                </a:cubicBezTo>
                <a:cubicBezTo>
                  <a:pt x="3817462" y="106602"/>
                  <a:pt x="3127009" y="277163"/>
                  <a:pt x="3660541" y="550772"/>
                </a:cubicBezTo>
                <a:cubicBezTo>
                  <a:pt x="3706191" y="575645"/>
                  <a:pt x="3757546" y="579199"/>
                  <a:pt x="3808902" y="589860"/>
                </a:cubicBezTo>
                <a:cubicBezTo>
                  <a:pt x="4008620" y="625393"/>
                  <a:pt x="4211192" y="618286"/>
                  <a:pt x="4413762" y="625393"/>
                </a:cubicBezTo>
                <a:cubicBezTo>
                  <a:pt x="4465118" y="628946"/>
                  <a:pt x="4525033" y="625393"/>
                  <a:pt x="4567830" y="721333"/>
                </a:cubicBezTo>
                <a:cubicBezTo>
                  <a:pt x="4425175" y="724888"/>
                  <a:pt x="4305344" y="731994"/>
                  <a:pt x="4171247" y="792401"/>
                </a:cubicBezTo>
                <a:cubicBezTo>
                  <a:pt x="4239722" y="859916"/>
                  <a:pt x="4322462" y="795955"/>
                  <a:pt x="4376671" y="842148"/>
                </a:cubicBezTo>
                <a:cubicBezTo>
                  <a:pt x="4428027" y="888342"/>
                  <a:pt x="4470824" y="891896"/>
                  <a:pt x="4527887" y="813722"/>
                </a:cubicBezTo>
                <a:cubicBezTo>
                  <a:pt x="4556417" y="774634"/>
                  <a:pt x="4604920" y="778187"/>
                  <a:pt x="4633452" y="799508"/>
                </a:cubicBezTo>
                <a:cubicBezTo>
                  <a:pt x="4781813" y="913216"/>
                  <a:pt x="4778960" y="909662"/>
                  <a:pt x="4947293" y="870576"/>
                </a:cubicBezTo>
                <a:cubicBezTo>
                  <a:pt x="5055712" y="845701"/>
                  <a:pt x="5166983" y="806615"/>
                  <a:pt x="5263988" y="820828"/>
                </a:cubicBezTo>
                <a:cubicBezTo>
                  <a:pt x="5275401" y="867022"/>
                  <a:pt x="5263988" y="888342"/>
                  <a:pt x="5249723" y="895449"/>
                </a:cubicBezTo>
                <a:cubicBezTo>
                  <a:pt x="5021475" y="1005604"/>
                  <a:pt x="4975825" y="1122864"/>
                  <a:pt x="4744723" y="1197485"/>
                </a:cubicBezTo>
                <a:cubicBezTo>
                  <a:pt x="4724751" y="1268552"/>
                  <a:pt x="4807491" y="1275660"/>
                  <a:pt x="4767548" y="1346727"/>
                </a:cubicBezTo>
                <a:cubicBezTo>
                  <a:pt x="4693367" y="1407134"/>
                  <a:pt x="4610627" y="1346727"/>
                  <a:pt x="4539299" y="1421348"/>
                </a:cubicBezTo>
                <a:cubicBezTo>
                  <a:pt x="4550712" y="1471094"/>
                  <a:pt x="4610627" y="1432008"/>
                  <a:pt x="4607773" y="1485309"/>
                </a:cubicBezTo>
                <a:cubicBezTo>
                  <a:pt x="4604920" y="1517288"/>
                  <a:pt x="4593508" y="1527948"/>
                  <a:pt x="4579242" y="1535055"/>
                </a:cubicBezTo>
                <a:cubicBezTo>
                  <a:pt x="4776107" y="1538608"/>
                  <a:pt x="5383820" y="1574142"/>
                  <a:pt x="5278255" y="1609676"/>
                </a:cubicBezTo>
                <a:cubicBezTo>
                  <a:pt x="5418057" y="1698511"/>
                  <a:pt x="5623481" y="1609676"/>
                  <a:pt x="5771843" y="1630997"/>
                </a:cubicBezTo>
                <a:cubicBezTo>
                  <a:pt x="5925911" y="1652316"/>
                  <a:pt x="6171278" y="1719830"/>
                  <a:pt x="6105656" y="1748257"/>
                </a:cubicBezTo>
                <a:cubicBezTo>
                  <a:pt x="6031475" y="1780238"/>
                  <a:pt x="5766136" y="2146235"/>
                  <a:pt x="5691955" y="2167555"/>
                </a:cubicBezTo>
                <a:cubicBezTo>
                  <a:pt x="5606362" y="2188875"/>
                  <a:pt x="5589243" y="2217302"/>
                  <a:pt x="5475118" y="2348776"/>
                </a:cubicBezTo>
                <a:cubicBezTo>
                  <a:pt x="5398085" y="2437610"/>
                  <a:pt x="5709074" y="2238623"/>
                  <a:pt x="5826051" y="2291922"/>
                </a:cubicBezTo>
                <a:cubicBezTo>
                  <a:pt x="5868848" y="2309690"/>
                  <a:pt x="5552153" y="2554872"/>
                  <a:pt x="5552153" y="2597513"/>
                </a:cubicBezTo>
                <a:cubicBezTo>
                  <a:pt x="5549300" y="2640153"/>
                  <a:pt x="5577831" y="2647260"/>
                  <a:pt x="5603508" y="2647260"/>
                </a:cubicBezTo>
                <a:cubicBezTo>
                  <a:pt x="5660571" y="2647260"/>
                  <a:pt x="5640599" y="2686346"/>
                  <a:pt x="5700515" y="2679240"/>
                </a:cubicBezTo>
                <a:cubicBezTo>
                  <a:pt x="5523622" y="2800055"/>
                  <a:pt x="5418057" y="2778734"/>
                  <a:pt x="5246870" y="2888889"/>
                </a:cubicBezTo>
                <a:cubicBezTo>
                  <a:pt x="5164130" y="2942189"/>
                  <a:pt x="4921615" y="3119857"/>
                  <a:pt x="4836022" y="3169605"/>
                </a:cubicBezTo>
                <a:cubicBezTo>
                  <a:pt x="4801785" y="3187371"/>
                  <a:pt x="4758988" y="3173158"/>
                  <a:pt x="4736163" y="3233565"/>
                </a:cubicBezTo>
                <a:cubicBezTo>
                  <a:pt x="4770400" y="3279759"/>
                  <a:pt x="4816050" y="3254885"/>
                  <a:pt x="4853141" y="3233565"/>
                </a:cubicBezTo>
                <a:cubicBezTo>
                  <a:pt x="4944440" y="3176711"/>
                  <a:pt x="4935881" y="3190925"/>
                  <a:pt x="4944440" y="3226459"/>
                </a:cubicBezTo>
                <a:cubicBezTo>
                  <a:pt x="4972972" y="3350827"/>
                  <a:pt x="5044300" y="3308186"/>
                  <a:pt x="5109921" y="3283313"/>
                </a:cubicBezTo>
                <a:cubicBezTo>
                  <a:pt x="5303932" y="3208692"/>
                  <a:pt x="5500797" y="3215799"/>
                  <a:pt x="5694809" y="3141178"/>
                </a:cubicBezTo>
                <a:cubicBezTo>
                  <a:pt x="5714781" y="3134070"/>
                  <a:pt x="5612068" y="3283313"/>
                  <a:pt x="5566419" y="3301079"/>
                </a:cubicBezTo>
                <a:cubicBezTo>
                  <a:pt x="5515063" y="3322399"/>
                  <a:pt x="5452294" y="3311739"/>
                  <a:pt x="5415203" y="3397020"/>
                </a:cubicBezTo>
                <a:cubicBezTo>
                  <a:pt x="5477972" y="3414787"/>
                  <a:pt x="5552153" y="3372147"/>
                  <a:pt x="5612068" y="3432554"/>
                </a:cubicBezTo>
                <a:cubicBezTo>
                  <a:pt x="5469413" y="3528494"/>
                  <a:pt x="5329610" y="3535601"/>
                  <a:pt x="5206927" y="3599562"/>
                </a:cubicBezTo>
                <a:cubicBezTo>
                  <a:pt x="5192661" y="3706163"/>
                  <a:pt x="5272548" y="3663523"/>
                  <a:pt x="5301079" y="3723930"/>
                </a:cubicBezTo>
                <a:cubicBezTo>
                  <a:pt x="5072830" y="3844745"/>
                  <a:pt x="4564977" y="4232062"/>
                  <a:pt x="4507915" y="4306683"/>
                </a:cubicBezTo>
                <a:cubicBezTo>
                  <a:pt x="4390937" y="4463031"/>
                  <a:pt x="3900202" y="4562525"/>
                  <a:pt x="3982942" y="4587399"/>
                </a:cubicBezTo>
                <a:cubicBezTo>
                  <a:pt x="4051417" y="4608719"/>
                  <a:pt x="4119891" y="4587399"/>
                  <a:pt x="4185513" y="4541205"/>
                </a:cubicBezTo>
                <a:cubicBezTo>
                  <a:pt x="4291078" y="4466584"/>
                  <a:pt x="5010062" y="4523438"/>
                  <a:pt x="5212633" y="4455924"/>
                </a:cubicBezTo>
                <a:cubicBezTo>
                  <a:pt x="5241164" y="4445264"/>
                  <a:pt x="5283960" y="4409730"/>
                  <a:pt x="5312492" y="4473691"/>
                </a:cubicBezTo>
                <a:cubicBezTo>
                  <a:pt x="5098508" y="4704659"/>
                  <a:pt x="4833169" y="4654913"/>
                  <a:pt x="4596361" y="4818368"/>
                </a:cubicBezTo>
                <a:cubicBezTo>
                  <a:pt x="4684807" y="4917861"/>
                  <a:pt x="4776107" y="4907202"/>
                  <a:pt x="4873113" y="4885882"/>
                </a:cubicBezTo>
                <a:cubicBezTo>
                  <a:pt x="4895938" y="4878775"/>
                  <a:pt x="4930175" y="4871668"/>
                  <a:pt x="4935881" y="4914309"/>
                </a:cubicBezTo>
                <a:cubicBezTo>
                  <a:pt x="4941587" y="4967609"/>
                  <a:pt x="4898790" y="4978270"/>
                  <a:pt x="4873113" y="5003143"/>
                </a:cubicBezTo>
                <a:cubicBezTo>
                  <a:pt x="4833169" y="5038676"/>
                  <a:pt x="4773254" y="4999590"/>
                  <a:pt x="4721898" y="5095530"/>
                </a:cubicBezTo>
                <a:cubicBezTo>
                  <a:pt x="4873113" y="5067104"/>
                  <a:pt x="4998650" y="5020910"/>
                  <a:pt x="5132745" y="4949842"/>
                </a:cubicBezTo>
                <a:cubicBezTo>
                  <a:pt x="5121333" y="5006696"/>
                  <a:pt x="5081390" y="5035123"/>
                  <a:pt x="5101362" y="5081317"/>
                </a:cubicBezTo>
                <a:cubicBezTo>
                  <a:pt x="5118480" y="5116850"/>
                  <a:pt x="5164130" y="5131063"/>
                  <a:pt x="5138452" y="5198578"/>
                </a:cubicBezTo>
                <a:cubicBezTo>
                  <a:pt x="5067125" y="5273199"/>
                  <a:pt x="4967265" y="5258986"/>
                  <a:pt x="4904497" y="5362033"/>
                </a:cubicBezTo>
                <a:cubicBezTo>
                  <a:pt x="4818903" y="5507721"/>
                  <a:pt x="4684807" y="5564575"/>
                  <a:pt x="4579242" y="5674729"/>
                </a:cubicBezTo>
                <a:cubicBezTo>
                  <a:pt x="4545005" y="5713816"/>
                  <a:pt x="4313903" y="5841738"/>
                  <a:pt x="4253988" y="5884379"/>
                </a:cubicBezTo>
                <a:cubicBezTo>
                  <a:pt x="4168395" y="5944786"/>
                  <a:pt x="4071389" y="5966106"/>
                  <a:pt x="3985795" y="6069153"/>
                </a:cubicBezTo>
                <a:cubicBezTo>
                  <a:pt x="4065682" y="6086921"/>
                  <a:pt x="4134157" y="5990979"/>
                  <a:pt x="4231163" y="6030066"/>
                </a:cubicBezTo>
                <a:cubicBezTo>
                  <a:pt x="4074242" y="6133114"/>
                  <a:pt x="3931586" y="6182861"/>
                  <a:pt x="3814609" y="6317889"/>
                </a:cubicBezTo>
                <a:cubicBezTo>
                  <a:pt x="3800343" y="6335656"/>
                  <a:pt x="3771812" y="6332102"/>
                  <a:pt x="3751840" y="6339209"/>
                </a:cubicBezTo>
                <a:cubicBezTo>
                  <a:pt x="3529298" y="6406723"/>
                  <a:pt x="3309608" y="6467130"/>
                  <a:pt x="3089919" y="6563071"/>
                </a:cubicBezTo>
                <a:cubicBezTo>
                  <a:pt x="3041416" y="6584392"/>
                  <a:pt x="2955823" y="6595052"/>
                  <a:pt x="2961529" y="6662566"/>
                </a:cubicBezTo>
                <a:cubicBezTo>
                  <a:pt x="2972941" y="6765613"/>
                  <a:pt x="3055681" y="6687439"/>
                  <a:pt x="3107038" y="6673226"/>
                </a:cubicBezTo>
                <a:cubicBezTo>
                  <a:pt x="3269664" y="6634138"/>
                  <a:pt x="3432292" y="6570178"/>
                  <a:pt x="3594919" y="6591499"/>
                </a:cubicBezTo>
                <a:cubicBezTo>
                  <a:pt x="3483648" y="6637693"/>
                  <a:pt x="3372376" y="6680332"/>
                  <a:pt x="3261106" y="6726527"/>
                </a:cubicBezTo>
                <a:cubicBezTo>
                  <a:pt x="3386642" y="6705206"/>
                  <a:pt x="3495061" y="6786934"/>
                  <a:pt x="3620597" y="6740740"/>
                </a:cubicBezTo>
                <a:cubicBezTo>
                  <a:pt x="3660541" y="6726527"/>
                  <a:pt x="3700484" y="6765613"/>
                  <a:pt x="3703337" y="6826020"/>
                </a:cubicBezTo>
                <a:cubicBezTo>
                  <a:pt x="3706191" y="6847340"/>
                  <a:pt x="3700484" y="6865108"/>
                  <a:pt x="3689072" y="6879321"/>
                </a:cubicBezTo>
                <a:lnTo>
                  <a:pt x="0" y="6879321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740B7F-E6F6-060C-2D9D-BEBE31A1E6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3788" y="2333297"/>
            <a:ext cx="4840010" cy="3843666"/>
          </a:xfrm>
        </p:spPr>
        <p:txBody>
          <a:bodyPr>
            <a:normAutofit/>
          </a:bodyPr>
          <a:lstStyle/>
          <a:p>
            <a:r>
              <a:rPr lang="en-GB" sz="1500" dirty="0"/>
              <a:t>Farmers and industries know how to optimize their crop yield, but climate change and temperature increases are causing more uncertainty for farmers. </a:t>
            </a:r>
          </a:p>
          <a:p>
            <a:endParaRPr lang="en-GB" sz="1500" dirty="0"/>
          </a:p>
          <a:p>
            <a:r>
              <a:rPr lang="en-GB" sz="1500" dirty="0"/>
              <a:t>Develop a SaaS platform providing real-time insights by integrating weather data and environmental insights with crop production data, the platform will:</a:t>
            </a:r>
          </a:p>
          <a:p>
            <a:pPr marL="0" indent="0">
              <a:buNone/>
            </a:pPr>
            <a:endParaRPr lang="en-GB" sz="1500" dirty="0"/>
          </a:p>
          <a:p>
            <a:pPr lvl="1"/>
            <a:r>
              <a:rPr lang="en-GB" sz="1400" b="1" dirty="0"/>
              <a:t>Predict optimal planting times</a:t>
            </a:r>
            <a:r>
              <a:rPr lang="en-GB" sz="1400" dirty="0"/>
              <a:t> based on weather forecasts.</a:t>
            </a:r>
          </a:p>
          <a:p>
            <a:pPr lvl="1"/>
            <a:r>
              <a:rPr lang="en-GB" sz="1400" b="1" dirty="0"/>
              <a:t>Identify the best crops</a:t>
            </a:r>
            <a:r>
              <a:rPr lang="en-GB" sz="1400" dirty="0"/>
              <a:t> to plant based on the upcoming season's environmental conditions.</a:t>
            </a:r>
          </a:p>
          <a:p>
            <a:pPr lvl="1"/>
            <a:r>
              <a:rPr lang="en-GB" sz="1400" b="1" dirty="0"/>
              <a:t>Provide real-time alerts</a:t>
            </a:r>
            <a:r>
              <a:rPr lang="en-GB" sz="1400" dirty="0"/>
              <a:t> for regions where weather anomalies may affect crop yield (e.g., sudden drops in temperature or drought).</a:t>
            </a:r>
          </a:p>
        </p:txBody>
      </p:sp>
    </p:spTree>
    <p:extLst>
      <p:ext uri="{BB962C8B-B14F-4D97-AF65-F5344CB8AC3E}">
        <p14:creationId xmlns:p14="http://schemas.microsoft.com/office/powerpoint/2010/main" val="30133489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DEAA1FC-5355-9B5A-C60C-C9C8C8AEA6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" name="Rectangle 91">
            <a:extLst>
              <a:ext uri="{FF2B5EF4-FFF2-40B4-BE49-F238E27FC236}">
                <a16:creationId xmlns:a16="http://schemas.microsoft.com/office/drawing/2014/main" id="{53B475F8-50AE-46A0-9943-B2B63183D5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367F-7813-516B-6F4A-714F49268A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5"/>
            <a:ext cx="6986015" cy="1776484"/>
          </a:xfrm>
        </p:spPr>
        <p:txBody>
          <a:bodyPr anchor="b">
            <a:normAutofit/>
          </a:bodyPr>
          <a:lstStyle/>
          <a:p>
            <a:r>
              <a:rPr lang="en-GB" sz="5400"/>
              <a:t>Methods</a:t>
            </a:r>
            <a:endParaRPr lang="en-FR" sz="5400"/>
          </a:p>
        </p:txBody>
      </p:sp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FB040103-79D3-D0F6-F103-E717B208A64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4856" t="15018" b="8047"/>
          <a:stretch/>
        </p:blipFill>
        <p:spPr>
          <a:xfrm>
            <a:off x="8379409" y="314582"/>
            <a:ext cx="3532036" cy="1785038"/>
          </a:xfrm>
          <a:prstGeom prst="rect">
            <a:avLst/>
          </a:prstGeom>
        </p:spPr>
      </p:pic>
      <p:sp>
        <p:nvSpPr>
          <p:cNvPr id="94" name="sketch line">
            <a:extLst>
              <a:ext uri="{FF2B5EF4-FFF2-40B4-BE49-F238E27FC236}">
                <a16:creationId xmlns:a16="http://schemas.microsoft.com/office/drawing/2014/main" id="{75F6FDB4-2351-48C2-A863-2364A0234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31569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9BFD1A89-906E-915C-445A-01B66F335F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126" t="29545" r="16475" b="17237"/>
          <a:stretch/>
        </p:blipFill>
        <p:spPr>
          <a:xfrm>
            <a:off x="8634115" y="2310086"/>
            <a:ext cx="3024351" cy="1890220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7B030CF7-E5F4-6471-D517-59EF457012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709" t="18005" r="29412" b="11543"/>
          <a:stretch/>
        </p:blipFill>
        <p:spPr>
          <a:xfrm>
            <a:off x="8839589" y="4358181"/>
            <a:ext cx="2613403" cy="1890220"/>
          </a:xfrm>
          <a:prstGeom prst="rect">
            <a:avLst/>
          </a:prstGeom>
        </p:spPr>
      </p:pic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2BD62E4A-19E2-F8CC-4342-3273D4BA23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90330764"/>
              </p:ext>
            </p:extLst>
          </p:nvPr>
        </p:nvGraphicFramePr>
        <p:xfrm>
          <a:off x="612648" y="2504819"/>
          <a:ext cx="6986016" cy="36721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82633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2B29533-428D-7F77-1290-82C63E478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9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1FCB46-A56F-083C-71D0-F6983DBB94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GB" sz="5200"/>
              <a:t>Challenges</a:t>
            </a:r>
            <a:endParaRPr lang="en-FR" sz="5200"/>
          </a:p>
        </p:txBody>
      </p:sp>
      <p:graphicFrame>
        <p:nvGraphicFramePr>
          <p:cNvPr id="66" name="Content Placeholder 2">
            <a:extLst>
              <a:ext uri="{FF2B5EF4-FFF2-40B4-BE49-F238E27FC236}">
                <a16:creationId xmlns:a16="http://schemas.microsoft.com/office/drawing/2014/main" id="{C24415A3-C941-E1B0-11E1-491EA419B44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447186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44817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</TotalTime>
  <Words>619</Words>
  <Application>Microsoft Macintosh PowerPoint</Application>
  <PresentationFormat>Widescreen</PresentationFormat>
  <Paragraphs>43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Office Theme</vt:lpstr>
      <vt:lpstr>Analyzing the Impact of Environmental Factors on Crop Production in India</vt:lpstr>
      <vt:lpstr>Introduction</vt:lpstr>
      <vt:lpstr>Hypotheses</vt:lpstr>
      <vt:lpstr>Key Insights</vt:lpstr>
      <vt:lpstr>Temperature Correlation Across Crops</vt:lpstr>
      <vt:lpstr>Regional Variations in Environmental Impact</vt:lpstr>
      <vt:lpstr>Business Idea: A Smart Agriculture Platform for Crop Yield Optimization</vt:lpstr>
      <vt:lpstr>Methods</vt:lpstr>
      <vt:lpstr>Challenges</vt:lpstr>
      <vt:lpstr>Strides towards climate adaptability! Thank you.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Nancy Ezzeddine</dc:creator>
  <cp:lastModifiedBy>Nancy Ezzeddine</cp:lastModifiedBy>
  <cp:revision>2</cp:revision>
  <dcterms:created xsi:type="dcterms:W3CDTF">2024-09-26T09:53:37Z</dcterms:created>
  <dcterms:modified xsi:type="dcterms:W3CDTF">2024-09-26T13:07:17Z</dcterms:modified>
</cp:coreProperties>
</file>